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0" r:id="rId2"/>
    <p:sldId id="308" r:id="rId3"/>
    <p:sldId id="309" r:id="rId4"/>
    <p:sldId id="310" r:id="rId5"/>
    <p:sldId id="314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33" r:id="rId22"/>
    <p:sldId id="334" r:id="rId23"/>
    <p:sldId id="335" r:id="rId24"/>
    <p:sldId id="307" r:id="rId25"/>
  </p:sldIdLst>
  <p:sldSz cx="9144000" cy="6858000" type="screen4x3"/>
  <p:notesSz cx="6858000" cy="9144000"/>
  <p:photoAlbum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127" d="100"/>
          <a:sy n="127" d="100"/>
        </p:scale>
        <p:origin x="24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4D3C6-02B5-4118-8D76-AA8DEEC77B0D}" type="datetimeFigureOut">
              <a:rPr lang="pt-BR" smtClean="0"/>
              <a:pPr/>
              <a:t>07/04/2015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6090B-052B-4277-AEB0-BDD95D1461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3544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9E586-E42A-48EB-B60F-ADFAD371A059}" type="datetimeFigureOut">
              <a:rPr lang="pt-BR"/>
              <a:pPr>
                <a:defRPr/>
              </a:pPr>
              <a:t>07/04/2015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2E14A-1B2D-459E-B875-15B914A7545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C4E2D-B63B-4323-BC4B-B5792C3AA568}" type="datetimeFigureOut">
              <a:rPr lang="pt-BR"/>
              <a:pPr>
                <a:defRPr/>
              </a:pPr>
              <a:t>07/04/2015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5C59F-53B5-40A4-934E-8FC05AF76B0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E6A94-B696-448B-BA94-E6BA60DD02C5}" type="datetimeFigureOut">
              <a:rPr lang="pt-BR"/>
              <a:pPr>
                <a:defRPr/>
              </a:pPr>
              <a:t>07/04/2015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8DEEF-A0B2-42D6-BE7B-C34A1C4760D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64D37-ECC8-47AD-B1BB-BB70A650FF8D}" type="datetimeFigureOut">
              <a:rPr lang="pt-BR"/>
              <a:pPr>
                <a:defRPr/>
              </a:pPr>
              <a:t>07/04/2015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C8025-78DF-465E-9AD6-7E0736D3948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E2875-1F63-4333-A42D-01AE01D4BE6B}" type="datetimeFigureOut">
              <a:rPr lang="pt-BR"/>
              <a:pPr>
                <a:defRPr/>
              </a:pPr>
              <a:t>07/04/2015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2EF5A-E7E8-456A-AC4C-E8F5C184D99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53AD4-71AE-48DA-A0BC-5972FF26E6A0}" type="datetimeFigureOut">
              <a:rPr lang="pt-BR"/>
              <a:pPr>
                <a:defRPr/>
              </a:pPr>
              <a:t>07/04/2015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99BA4-1F8E-42B0-8714-16E9BA6EA2A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ED17E-FFA8-49F3-A353-EF57AEDA9238}" type="datetimeFigureOut">
              <a:rPr lang="pt-BR"/>
              <a:pPr>
                <a:defRPr/>
              </a:pPr>
              <a:t>07/04/2015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57276-5E24-4383-BF98-17C167A4F44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E79EC-A9A5-4250-9BFB-A5661B59E223}" type="datetimeFigureOut">
              <a:rPr lang="pt-BR"/>
              <a:pPr>
                <a:defRPr/>
              </a:pPr>
              <a:t>07/04/2015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74393-DC29-4EEC-8032-6CA9F21BBD6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1C807-4C07-4D5C-8C0C-476601071BA3}" type="datetimeFigureOut">
              <a:rPr lang="pt-BR"/>
              <a:pPr>
                <a:defRPr/>
              </a:pPr>
              <a:t>07/04/2015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17B94-F532-446E-AAC9-C1D274BCD51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6B9A1-93B4-475E-A089-B55A919CE1D9}" type="datetimeFigureOut">
              <a:rPr lang="pt-BR"/>
              <a:pPr>
                <a:defRPr/>
              </a:pPr>
              <a:t>07/04/2015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72459-FCC9-44AA-9F7F-A33D607FF06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091D9-41F4-44F5-AF50-F364DFF5CD15}" type="datetimeFigureOut">
              <a:rPr lang="pt-BR"/>
              <a:pPr>
                <a:defRPr/>
              </a:pPr>
              <a:t>07/04/2015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23144-7A56-4062-B73E-ECD030687FF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7A2C9C3-196A-49C4-8FA6-38B7230B03F5}" type="datetimeFigureOut">
              <a:rPr lang="pt-BR"/>
              <a:pPr>
                <a:defRPr/>
              </a:pPr>
              <a:t>07/04/2015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5C7D71-3A16-433A-8C4F-D6853BC3C8C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2858" cy="685714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Rebellious_Soft_Edge.png"/>
          <p:cNvPicPr>
            <a:picLocks noChangeAspect="1"/>
          </p:cNvPicPr>
          <p:nvPr/>
        </p:nvPicPr>
        <p:blipFill>
          <a:blip r:embed="rId2"/>
          <a:srcRect t="14112" b="6201"/>
          <a:stretch>
            <a:fillRect/>
          </a:stretch>
        </p:blipFill>
        <p:spPr>
          <a:xfrm>
            <a:off x="-32" y="411448"/>
            <a:ext cx="6715204" cy="6446551"/>
          </a:xfrm>
          <a:prstGeom prst="rect">
            <a:avLst/>
          </a:prstGeom>
        </p:spPr>
      </p:pic>
      <p:pic>
        <p:nvPicPr>
          <p:cNvPr id="8" name="Imagem 7" descr="2.2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9376" b="86464"/>
          <a:stretch>
            <a:fillRect/>
          </a:stretch>
        </p:blipFill>
        <p:spPr>
          <a:xfrm>
            <a:off x="571" y="428"/>
            <a:ext cx="3714173" cy="928242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6286520"/>
            <a:ext cx="9144000" cy="158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5357818" y="1571612"/>
            <a:ext cx="35718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Intenção do pecado</a:t>
            </a:r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</a:p>
          <a:p>
            <a:pPr algn="ctr"/>
            <a:endParaRPr lang="pt-BR" sz="2400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“Uma das principais características do pecado é a tentativa de se </a:t>
            </a:r>
            <a:r>
              <a:rPr lang="pt-BR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viver</a:t>
            </a:r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à parte </a:t>
            </a:r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da comunidade, viver </a:t>
            </a:r>
            <a:r>
              <a:rPr lang="pt-BR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isolado</a:t>
            </a:r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dos outros”. </a:t>
            </a:r>
          </a:p>
          <a:p>
            <a:pPr algn="ctr"/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– p. 28</a:t>
            </a:r>
            <a:endParaRPr lang="pt-BR" sz="24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Caim e Abel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Imagem 8" descr="Marbled-Open-right-cut-out-.png"/>
          <p:cNvPicPr>
            <a:picLocks noChangeAspect="1"/>
          </p:cNvPicPr>
          <p:nvPr/>
        </p:nvPicPr>
        <p:blipFill>
          <a:blip r:embed="rId3">
            <a:lum bright="70000" contrast="40000"/>
          </a:blip>
          <a:srcRect l="42803" t="19249" r="17408" b="20657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8" name="Imagem 7" descr="2.2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9376" b="86464"/>
          <a:stretch>
            <a:fillRect/>
          </a:stretch>
        </p:blipFill>
        <p:spPr>
          <a:xfrm>
            <a:off x="571" y="428"/>
            <a:ext cx="3714173" cy="928242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6286520"/>
            <a:ext cx="9144000" cy="158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71406" y="928670"/>
            <a:ext cx="90011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Intenção do PG</a:t>
            </a:r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</a:p>
          <a:p>
            <a:pPr algn="ctr"/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“Nessa primeira"célula"que Deus criara (Adão e Eva) bem no início da história da humanidade, Ele colocou um código genético da reprodução. A comunidade genuína existe para se </a:t>
            </a:r>
            <a:r>
              <a:rPr lang="pt-BR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MULTIPLICAR</a:t>
            </a:r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”. – p. 28</a:t>
            </a:r>
            <a:endParaRPr lang="pt-BR" sz="24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CRAC2E~1.JPG"/>
          <p:cNvPicPr>
            <a:picLocks noChangeAspect="1"/>
          </p:cNvPicPr>
          <p:nvPr/>
        </p:nvPicPr>
        <p:blipFill>
          <a:blip r:embed="rId2"/>
          <a:srcRect r="21094"/>
          <a:stretch>
            <a:fillRect/>
          </a:stretch>
        </p:blipFill>
        <p:spPr>
          <a:xfrm>
            <a:off x="1928858" y="0"/>
            <a:ext cx="7215142" cy="6858000"/>
          </a:xfrm>
          <a:prstGeom prst="rect">
            <a:avLst/>
          </a:prstGeom>
        </p:spPr>
      </p:pic>
      <p:pic>
        <p:nvPicPr>
          <p:cNvPr id="9" name="Imagem 8" descr="Marbled-Open-right-cut-out-.png"/>
          <p:cNvPicPr>
            <a:picLocks noChangeAspect="1"/>
          </p:cNvPicPr>
          <p:nvPr/>
        </p:nvPicPr>
        <p:blipFill>
          <a:blip r:embed="rId3">
            <a:lum bright="70000" contrast="40000"/>
          </a:blip>
          <a:srcRect l="42803" t="26761" r="17408" b="2816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Imagem 7" descr="2.2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9376" b="86464"/>
          <a:stretch>
            <a:fillRect/>
          </a:stretch>
        </p:blipFill>
        <p:spPr>
          <a:xfrm>
            <a:off x="571" y="428"/>
            <a:ext cx="3714173" cy="928242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6286520"/>
            <a:ext cx="9144000" cy="158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0" y="928670"/>
            <a:ext cx="37147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Intenção do PG</a:t>
            </a:r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</a:p>
          <a:p>
            <a:pPr algn="ctr"/>
            <a:endParaRPr lang="pt-BR" sz="1100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“Inerente a qualquer compreensão de pequenos grupos, está a mais básica das funções: pequenos grupos saudáveis estarão se </a:t>
            </a:r>
            <a:r>
              <a:rPr lang="pt-BR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multiplicando,</a:t>
            </a:r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exatamente como Deus ordenou para o primeiro casal (pequeno grupo/ “célula") que Ele criou se </a:t>
            </a:r>
            <a:r>
              <a:rPr lang="pt-BR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multiplicar</a:t>
            </a:r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e encher a Terra.”. – p. 28</a:t>
            </a:r>
            <a:endParaRPr lang="pt-BR" sz="24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JO1F78~1.JPG"/>
          <p:cNvPicPr>
            <a:picLocks noChangeAspect="1"/>
          </p:cNvPicPr>
          <p:nvPr/>
        </p:nvPicPr>
        <p:blipFill>
          <a:blip r:embed="rId2"/>
          <a:srcRect b="8718"/>
          <a:stretch>
            <a:fillRect/>
          </a:stretch>
        </p:blipFill>
        <p:spPr>
          <a:xfrm flipH="1">
            <a:off x="3571868" y="0"/>
            <a:ext cx="5572132" cy="6858001"/>
          </a:xfrm>
          <a:prstGeom prst="ellipse">
            <a:avLst/>
          </a:prstGeom>
          <a:effectLst>
            <a:softEdge rad="635000"/>
          </a:effectLst>
        </p:spPr>
      </p:pic>
      <p:pic>
        <p:nvPicPr>
          <p:cNvPr id="9" name="Imagem 8" descr="Marbled-Open-right-cut-out-.png"/>
          <p:cNvPicPr>
            <a:picLocks noChangeAspect="1"/>
          </p:cNvPicPr>
          <p:nvPr/>
        </p:nvPicPr>
        <p:blipFill>
          <a:blip r:embed="rId3">
            <a:lum bright="70000" contrast="40000"/>
          </a:blip>
          <a:srcRect l="44047" t="26761" r="16165" b="28169"/>
          <a:stretch>
            <a:fillRect/>
          </a:stretch>
        </p:blipFill>
        <p:spPr>
          <a:xfrm>
            <a:off x="0" y="24"/>
            <a:ext cx="9144000" cy="6858000"/>
          </a:xfrm>
          <a:prstGeom prst="rect">
            <a:avLst/>
          </a:prstGeom>
        </p:spPr>
      </p:pic>
      <p:pic>
        <p:nvPicPr>
          <p:cNvPr id="8" name="Imagem 7" descr="2.2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9376" b="86464"/>
          <a:stretch>
            <a:fillRect/>
          </a:stretch>
        </p:blipFill>
        <p:spPr>
          <a:xfrm>
            <a:off x="571" y="428"/>
            <a:ext cx="3714173" cy="928242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6286520"/>
            <a:ext cx="9144000" cy="158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214282" y="1214422"/>
            <a:ext cx="3500462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Situação Adventista hoje:</a:t>
            </a:r>
            <a:endParaRPr lang="pt-BR" sz="2400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pt-BR" sz="1100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“Dentro do </a:t>
            </a:r>
            <a:r>
              <a:rPr lang="pt-BR" sz="24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adventismo</a:t>
            </a:r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há um espírito forte e </a:t>
            </a:r>
            <a:r>
              <a:rPr lang="pt-BR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independente</a:t>
            </a:r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”.</a:t>
            </a:r>
          </a:p>
          <a:p>
            <a:pPr algn="ctr"/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– p. 29 </a:t>
            </a:r>
          </a:p>
          <a:p>
            <a:pPr algn="ctr"/>
            <a:endParaRPr lang="pt-BR" sz="2400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“Pode ter o </a:t>
            </a:r>
            <a:r>
              <a:rPr lang="pt-BR" sz="24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adventismo</a:t>
            </a:r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inconscientemente aceitado o </a:t>
            </a:r>
            <a:r>
              <a:rPr lang="pt-BR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rude individualismo </a:t>
            </a:r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da América como evangelho?” – p. 29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HomeCom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7222" y="357165"/>
            <a:ext cx="9358378" cy="701878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" name="Imagem 10" descr="Marbled-Open-right-cut-out-.png"/>
          <p:cNvPicPr>
            <a:picLocks noChangeAspect="1"/>
          </p:cNvPicPr>
          <p:nvPr/>
        </p:nvPicPr>
        <p:blipFill>
          <a:blip r:embed="rId3">
            <a:lum bright="70000" contrast="40000"/>
          </a:blip>
          <a:srcRect l="44047" t="26761" r="16165" b="28169"/>
          <a:stretch>
            <a:fillRect/>
          </a:stretch>
        </p:blipFill>
        <p:spPr>
          <a:xfrm flipH="1">
            <a:off x="0" y="24"/>
            <a:ext cx="9144000" cy="6858000"/>
          </a:xfrm>
          <a:prstGeom prst="rect">
            <a:avLst/>
          </a:prstGeom>
        </p:spPr>
      </p:pic>
      <p:pic>
        <p:nvPicPr>
          <p:cNvPr id="8" name="Imagem 7" descr="2.2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9376" b="86464"/>
          <a:stretch>
            <a:fillRect/>
          </a:stretch>
        </p:blipFill>
        <p:spPr>
          <a:xfrm>
            <a:off x="571" y="428"/>
            <a:ext cx="3714173" cy="928242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6286520"/>
            <a:ext cx="9144000" cy="158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6215074" y="785794"/>
            <a:ext cx="2857520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Situação Adventista hoje:</a:t>
            </a:r>
            <a:endParaRPr lang="pt-BR" sz="2400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pt-BR" sz="1100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“Temos nós, que falamos tanto sobre a criação, </a:t>
            </a:r>
            <a:r>
              <a:rPr lang="pt-BR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falhado</a:t>
            </a:r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em ver o propósito inicial de Deus na criação de nossos primeiros pais - o de viver em </a:t>
            </a:r>
            <a:r>
              <a:rPr lang="pt-BR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comunidade</a:t>
            </a:r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uns com os outros e com Deus?” – p. 29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eerPressu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Imagem 8" descr="Marbled-Open-right-cut-out-.png"/>
          <p:cNvPicPr>
            <a:picLocks noChangeAspect="1"/>
          </p:cNvPicPr>
          <p:nvPr/>
        </p:nvPicPr>
        <p:blipFill>
          <a:blip r:embed="rId3">
            <a:lum bright="70000" contrast="40000"/>
          </a:blip>
          <a:srcRect l="50519" t="26761" r="28910" b="2816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8" name="Imagem 7" descr="2.2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9376" b="86464"/>
          <a:stretch>
            <a:fillRect/>
          </a:stretch>
        </p:blipFill>
        <p:spPr>
          <a:xfrm>
            <a:off x="571" y="428"/>
            <a:ext cx="3714173" cy="928242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6286520"/>
            <a:ext cx="9144000" cy="158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71406" y="1428736"/>
            <a:ext cx="2786050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Situação Adventista hoje:</a:t>
            </a:r>
            <a:endParaRPr lang="pt-BR" sz="2400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pt-BR" sz="1100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“Por que nós, como </a:t>
            </a:r>
            <a:r>
              <a:rPr lang="pt-PT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adventistas, </a:t>
            </a:r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lutamos </a:t>
            </a:r>
            <a:r>
              <a:rPr lang="pt-BR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uns contra os outros </a:t>
            </a:r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para obter nosso próprio sucesso, ao invés do sucesso da </a:t>
            </a:r>
            <a:r>
              <a:rPr lang="pt-BR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comunidade</a:t>
            </a:r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?”. – p. 29</a:t>
            </a:r>
            <a:endParaRPr lang="pt-BR" sz="24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Layingofhands.jpg"/>
          <p:cNvPicPr>
            <a:picLocks noChangeAspect="1"/>
          </p:cNvPicPr>
          <p:nvPr/>
        </p:nvPicPr>
        <p:blipFill>
          <a:blip r:embed="rId2"/>
          <a:srcRect r="20313"/>
          <a:stretch>
            <a:fillRect/>
          </a:stretch>
        </p:blipFill>
        <p:spPr>
          <a:xfrm>
            <a:off x="1857420" y="0"/>
            <a:ext cx="7286580" cy="6858000"/>
          </a:xfrm>
          <a:prstGeom prst="rect">
            <a:avLst/>
          </a:prstGeom>
        </p:spPr>
      </p:pic>
      <p:pic>
        <p:nvPicPr>
          <p:cNvPr id="9" name="Imagem 8" descr="Marbled-Open-right-cut-out-.png"/>
          <p:cNvPicPr>
            <a:picLocks noChangeAspect="1"/>
          </p:cNvPicPr>
          <p:nvPr/>
        </p:nvPicPr>
        <p:blipFill>
          <a:blip r:embed="rId3">
            <a:lum bright="70000" contrast="40000"/>
          </a:blip>
          <a:srcRect l="50519" t="26761" r="28910" b="2816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8" name="Imagem 7" descr="2.2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9376" b="86464"/>
          <a:stretch>
            <a:fillRect/>
          </a:stretch>
        </p:blipFill>
        <p:spPr>
          <a:xfrm>
            <a:off x="571" y="428"/>
            <a:ext cx="3714173" cy="928242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6286520"/>
            <a:ext cx="9144000" cy="158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0" y="1285860"/>
            <a:ext cx="4572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“Se formos refletir a imagem Divina em nossa igreja, é imperativo que desenvolvamos três coisas: </a:t>
            </a:r>
          </a:p>
          <a:p>
            <a:pPr algn="ctr"/>
            <a:endParaRPr lang="pt-BR" sz="2400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>
              <a:buAutoNum type="arabicPeriod"/>
            </a:pPr>
            <a:r>
              <a:rPr lang="pt-BR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Respeito</a:t>
            </a:r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pela comunidade; </a:t>
            </a:r>
          </a:p>
          <a:p>
            <a:pPr marL="457200" indent="-457200">
              <a:buAutoNum type="arabicPeriod"/>
            </a:pPr>
            <a:r>
              <a:rPr lang="pt-BR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Disposição</a:t>
            </a:r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para ser dependentes uns dos outros em tal comunidade;</a:t>
            </a:r>
          </a:p>
          <a:p>
            <a:pPr marL="457200" indent="-457200">
              <a:buAutoNum type="arabicPeriod"/>
            </a:pPr>
            <a:r>
              <a:rPr lang="pt-BR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Dependência:</a:t>
            </a:r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como essa comunidade é </a:t>
            </a:r>
            <a:r>
              <a:rPr lang="pt-BR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dependente</a:t>
            </a:r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da Divindade”. – p. 29</a:t>
            </a:r>
            <a:endParaRPr lang="pt-BR" sz="24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JO179A~1.JPG"/>
          <p:cNvPicPr>
            <a:picLocks noChangeAspect="1"/>
          </p:cNvPicPr>
          <p:nvPr/>
        </p:nvPicPr>
        <p:blipFill>
          <a:blip r:embed="rId2"/>
          <a:srcRect t="7031"/>
          <a:stretch>
            <a:fillRect/>
          </a:stretch>
        </p:blipFill>
        <p:spPr>
          <a:xfrm flipH="1">
            <a:off x="0" y="8663"/>
            <a:ext cx="6357950" cy="6849337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4929190" y="-428652"/>
            <a:ext cx="3071834" cy="80724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2.2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9376" b="86464"/>
          <a:stretch>
            <a:fillRect/>
          </a:stretch>
        </p:blipFill>
        <p:spPr>
          <a:xfrm>
            <a:off x="571" y="428"/>
            <a:ext cx="3714173" cy="928242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6286520"/>
            <a:ext cx="9144000" cy="158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5286380" y="928670"/>
            <a:ext cx="371474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“Com freqüência temos ouvido pessoas declararem que elas podem ser boas cristãs à parte da igreja”. </a:t>
            </a:r>
          </a:p>
          <a:p>
            <a:pPr algn="ctr"/>
            <a:endParaRPr lang="pt-BR" sz="2400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“Contudo, entender a função da comunidade como a imagem de Deus faz dessa afirmação uma </a:t>
            </a:r>
            <a:r>
              <a:rPr lang="pt-BR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CONDENAÇÃO”</a:t>
            </a:r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</a:p>
          <a:p>
            <a:pPr algn="ctr"/>
            <a:endParaRPr lang="pt-BR" sz="2400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“Não há cristianismo </a:t>
            </a:r>
            <a:r>
              <a:rPr lang="pt-BR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fora</a:t>
            </a:r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da comunidade”. – p. 30</a:t>
            </a:r>
            <a:endParaRPr lang="pt-BR" sz="24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JO0F94~1.JPG"/>
          <p:cNvPicPr>
            <a:picLocks noChangeAspect="1"/>
          </p:cNvPicPr>
          <p:nvPr/>
        </p:nvPicPr>
        <p:blipFill>
          <a:blip r:embed="rId2"/>
          <a:srcRect t="23047" b="13596"/>
          <a:stretch>
            <a:fillRect/>
          </a:stretch>
        </p:blipFill>
        <p:spPr>
          <a:xfrm>
            <a:off x="0" y="1684798"/>
            <a:ext cx="9144000" cy="5173202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 rot="16200000">
            <a:off x="3036083" y="-4322024"/>
            <a:ext cx="3071834" cy="110014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2.2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9376" b="86464"/>
          <a:stretch>
            <a:fillRect/>
          </a:stretch>
        </p:blipFill>
        <p:spPr>
          <a:xfrm>
            <a:off x="571" y="428"/>
            <a:ext cx="3714173" cy="928242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6286520"/>
            <a:ext cx="9144000" cy="158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71406" y="1071546"/>
            <a:ext cx="8715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“Qual é, então, o propósito dessa comunidade que Deus estabeleceu?”. – p. 30</a:t>
            </a:r>
            <a:endParaRPr lang="pt-BR" sz="24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JO1B9A~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24"/>
          </a:xfrm>
          <a:prstGeom prst="rect">
            <a:avLst/>
          </a:prstGeom>
        </p:spPr>
      </p:pic>
      <p:pic>
        <p:nvPicPr>
          <p:cNvPr id="11" name="Imagem 10" descr="Marbled-Open-right-cut-out-.png"/>
          <p:cNvPicPr>
            <a:picLocks noChangeAspect="1"/>
          </p:cNvPicPr>
          <p:nvPr/>
        </p:nvPicPr>
        <p:blipFill>
          <a:blip r:embed="rId3">
            <a:lum bright="70000" contrast="40000"/>
          </a:blip>
          <a:srcRect l="50519" t="26761" r="28910" b="28169"/>
          <a:stretch>
            <a:fillRect/>
          </a:stretch>
        </p:blipFill>
        <p:spPr>
          <a:xfrm>
            <a:off x="0" y="0"/>
            <a:ext cx="9144000" cy="685797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cxnSp>
        <p:nvCxnSpPr>
          <p:cNvPr id="6" name="Conector reto 5"/>
          <p:cNvCxnSpPr/>
          <p:nvPr/>
        </p:nvCxnSpPr>
        <p:spPr>
          <a:xfrm>
            <a:off x="0" y="6286520"/>
            <a:ext cx="9144000" cy="158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71406" y="1680038"/>
            <a:ext cx="41434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São 3 principais Propósitos: </a:t>
            </a:r>
          </a:p>
          <a:p>
            <a:endParaRPr lang="pt-BR" sz="2400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Multiplicação;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Relacionamento com Deus;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Relacionamento com os outros; – p. 30 e 31</a:t>
            </a:r>
            <a:endParaRPr lang="pt-BR" sz="24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Imagem 7" descr="2.2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9376" b="86464"/>
          <a:stretch>
            <a:fillRect/>
          </a:stretch>
        </p:blipFill>
        <p:spPr>
          <a:xfrm>
            <a:off x="571" y="428"/>
            <a:ext cx="3714173" cy="92824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Marbled-Open-right-cut-out-.png"/>
          <p:cNvPicPr>
            <a:picLocks noChangeAspect="1"/>
          </p:cNvPicPr>
          <p:nvPr/>
        </p:nvPicPr>
        <p:blipFill>
          <a:blip r:embed="rId2">
            <a:lum bright="70000" contrast="40000"/>
          </a:blip>
          <a:srcRect l="29955" t="19249" r="16993" b="20657"/>
          <a:stretch>
            <a:fillRect/>
          </a:stretch>
        </p:blipFill>
        <p:spPr>
          <a:xfrm>
            <a:off x="0" y="-24"/>
            <a:ext cx="9144000" cy="685802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374194" cy="6858000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8" name="Imagem 7" descr="Communication_Soft_Ed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372" y="24"/>
            <a:ext cx="5022949" cy="6858000"/>
          </a:xfrm>
          <a:prstGeom prst="rect">
            <a:avLst/>
          </a:prstGeom>
        </p:spPr>
      </p:pic>
      <p:pic>
        <p:nvPicPr>
          <p:cNvPr id="3" name="Imagem 2" descr="2.2.png"/>
          <p:cNvPicPr>
            <a:picLocks noChangeAspect="1"/>
          </p:cNvPicPr>
          <p:nvPr/>
        </p:nvPicPr>
        <p:blipFill>
          <a:blip r:embed="rId5"/>
          <a:srcRect r="59376" b="86464"/>
          <a:stretch>
            <a:fillRect/>
          </a:stretch>
        </p:blipFill>
        <p:spPr>
          <a:xfrm>
            <a:off x="571" y="428"/>
            <a:ext cx="3714173" cy="92824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-32" y="1026367"/>
            <a:ext cx="4786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Qual o plano de Deus para Sua igreja no mundo atual?</a:t>
            </a:r>
            <a:endParaRPr lang="pt-BR" sz="2400" b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7" name="Conector reto 6"/>
          <p:cNvCxnSpPr/>
          <p:nvPr/>
        </p:nvCxnSpPr>
        <p:spPr>
          <a:xfrm>
            <a:off x="0" y="6286520"/>
            <a:ext cx="9144000" cy="158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JOF4BB~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effectLst/>
        </p:spPr>
      </p:pic>
      <p:pic>
        <p:nvPicPr>
          <p:cNvPr id="9" name="Imagem 8" descr="Marbled-Open-right-cut-out-.png"/>
          <p:cNvPicPr>
            <a:picLocks noChangeAspect="1"/>
          </p:cNvPicPr>
          <p:nvPr/>
        </p:nvPicPr>
        <p:blipFill>
          <a:blip r:embed="rId3">
            <a:lum bright="70000" contrast="40000"/>
          </a:blip>
          <a:srcRect l="50519" t="26761" r="28910" b="28169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8" name="Imagem 7" descr="2.2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9376" b="86464"/>
          <a:stretch>
            <a:fillRect/>
          </a:stretch>
        </p:blipFill>
        <p:spPr>
          <a:xfrm>
            <a:off x="571" y="428"/>
            <a:ext cx="3714173" cy="928242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6286520"/>
            <a:ext cx="9144000" cy="158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2643142" y="1953648"/>
            <a:ext cx="34290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“O que quer que façamos no sábado, deve ter como finalidade estabelecer um relacionamento com Deus, em comunidade uns com os outros”. – p. 32</a:t>
            </a:r>
            <a:endParaRPr lang="pt-BR" sz="24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JO1B8C~1.JPG"/>
          <p:cNvPicPr>
            <a:picLocks noChangeAspect="1"/>
          </p:cNvPicPr>
          <p:nvPr/>
        </p:nvPicPr>
        <p:blipFill>
          <a:blip r:embed="rId2"/>
          <a:srcRect r="1729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Imagem 8" descr="Marbled-Open-right-cut-out-.png"/>
          <p:cNvPicPr>
            <a:picLocks noChangeAspect="1"/>
          </p:cNvPicPr>
          <p:nvPr/>
        </p:nvPicPr>
        <p:blipFill>
          <a:blip r:embed="rId3">
            <a:lum bright="70000" contrast="40000"/>
          </a:blip>
          <a:srcRect l="50519" t="26761" r="28910" b="28169"/>
          <a:stretch>
            <a:fillRect/>
          </a:stretch>
        </p:blipFill>
        <p:spPr>
          <a:xfrm>
            <a:off x="0" y="0"/>
            <a:ext cx="9144000" cy="685797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8" name="Imagem 7" descr="2.2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9376" b="86464"/>
          <a:stretch>
            <a:fillRect/>
          </a:stretch>
        </p:blipFill>
        <p:spPr>
          <a:xfrm>
            <a:off x="571" y="428"/>
            <a:ext cx="3714173" cy="928242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6286520"/>
            <a:ext cx="9144000" cy="158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285720" y="1785926"/>
            <a:ext cx="35004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“Por isso, vamos examinar o que fazemos no sábado de manhã e nos perguntarmos: </a:t>
            </a:r>
          </a:p>
          <a:p>
            <a:pPr algn="ctr"/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Essa atividade desenvolve comunidade?” – p. 32</a:t>
            </a:r>
            <a:endParaRPr lang="pt-BR" sz="24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Bible02.png"/>
          <p:cNvPicPr>
            <a:picLocks noChangeAspect="1"/>
          </p:cNvPicPr>
          <p:nvPr/>
        </p:nvPicPr>
        <p:blipFill>
          <a:blip r:embed="rId2"/>
          <a:srcRect t="29762" r="6863" b="10639"/>
          <a:stretch>
            <a:fillRect/>
          </a:stretch>
        </p:blipFill>
        <p:spPr>
          <a:xfrm flipH="1">
            <a:off x="-2" y="0"/>
            <a:ext cx="7493543" cy="6858001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 rot="16200000">
            <a:off x="2500265" y="-4143394"/>
            <a:ext cx="2286018" cy="914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2.2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9376" b="86464"/>
          <a:stretch>
            <a:fillRect/>
          </a:stretch>
        </p:blipFill>
        <p:spPr>
          <a:xfrm>
            <a:off x="571" y="428"/>
            <a:ext cx="3714173" cy="928242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6286520"/>
            <a:ext cx="9144000" cy="158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6000760" y="500042"/>
            <a:ext cx="31432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“O apóstolo João afirma sucintamente ser esse o propósito fundamental da igreja reunida: </a:t>
            </a:r>
          </a:p>
          <a:p>
            <a:pPr algn="r"/>
            <a:endParaRPr lang="pt-BR" sz="2400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r"/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“...O que vimos e ouvimos isso vos anunciamos, para que também tenhais </a:t>
            </a:r>
            <a:r>
              <a:rPr lang="pt-BR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comunhão</a:t>
            </a:r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conosco; e a nossa comunhão é com o Pai, e com Seu Filho Jesus Cristo”. – p. 32-33</a:t>
            </a:r>
            <a:endParaRPr lang="pt-BR" sz="24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_PrayTogether.jpg"/>
          <p:cNvPicPr>
            <a:picLocks noChangeAspect="1"/>
          </p:cNvPicPr>
          <p:nvPr/>
        </p:nvPicPr>
        <p:blipFill>
          <a:blip r:embed="rId2"/>
          <a:srcRect r="27344"/>
          <a:stretch>
            <a:fillRect/>
          </a:stretch>
        </p:blipFill>
        <p:spPr>
          <a:xfrm>
            <a:off x="2500330" y="0"/>
            <a:ext cx="6643702" cy="6858000"/>
          </a:xfrm>
          <a:prstGeom prst="rect">
            <a:avLst/>
          </a:prstGeom>
          <a:effectLst/>
        </p:spPr>
      </p:pic>
      <p:pic>
        <p:nvPicPr>
          <p:cNvPr id="12" name="Imagem 11" descr="Marbled-Open-right-cut-out-.png"/>
          <p:cNvPicPr>
            <a:picLocks noChangeAspect="1"/>
          </p:cNvPicPr>
          <p:nvPr/>
        </p:nvPicPr>
        <p:blipFill>
          <a:blip r:embed="rId3">
            <a:lum bright="70000" contrast="40000"/>
          </a:blip>
          <a:srcRect l="31501" t="26761" r="48240" b="28169"/>
          <a:stretch>
            <a:fillRect/>
          </a:stretch>
        </p:blipFill>
        <p:spPr>
          <a:xfrm>
            <a:off x="0" y="24"/>
            <a:ext cx="3357554" cy="685797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3" name="Nuvem 12"/>
          <p:cNvSpPr/>
          <p:nvPr/>
        </p:nvSpPr>
        <p:spPr>
          <a:xfrm rot="10800000">
            <a:off x="-357221" y="-3071858"/>
            <a:ext cx="5143535" cy="1314459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2.2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9376" b="86464"/>
          <a:stretch>
            <a:fillRect/>
          </a:stretch>
        </p:blipFill>
        <p:spPr>
          <a:xfrm>
            <a:off x="571" y="428"/>
            <a:ext cx="3714173" cy="92824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1438" y="1178559"/>
            <a:ext cx="371474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“A Palavra não é pregada para o bem de se assegurar </a:t>
            </a:r>
            <a:r>
              <a:rPr lang="pt-BR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RECONHECIMENTO</a:t>
            </a:r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intelectual para certos dogmas. A Palavra é pregada para que a comunidade (comunhão) possa ser </a:t>
            </a:r>
            <a:r>
              <a:rPr lang="pt-BR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RESTAURADA</a:t>
            </a:r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, tanto em relação a Deus como ao ser humano”. </a:t>
            </a:r>
          </a:p>
          <a:p>
            <a:pPr algn="ctr"/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– p. 32-33</a:t>
            </a:r>
            <a:endParaRPr lang="pt-BR" sz="24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6" name="Conector reto 5"/>
          <p:cNvCxnSpPr/>
          <p:nvPr/>
        </p:nvCxnSpPr>
        <p:spPr>
          <a:xfrm>
            <a:off x="0" y="6286520"/>
            <a:ext cx="9144000" cy="158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ES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" y="0"/>
            <a:ext cx="9142858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Marbled-Open-right-cut-out-.png"/>
          <p:cNvPicPr>
            <a:picLocks noChangeAspect="1"/>
          </p:cNvPicPr>
          <p:nvPr/>
        </p:nvPicPr>
        <p:blipFill>
          <a:blip r:embed="rId2">
            <a:lum bright="70000" contrast="40000"/>
          </a:blip>
          <a:srcRect l="29955" t="19249" r="16993" b="20657"/>
          <a:stretch>
            <a:fillRect/>
          </a:stretch>
        </p:blipFill>
        <p:spPr>
          <a:xfrm>
            <a:off x="0" y="-24"/>
            <a:ext cx="9144000" cy="6858024"/>
          </a:xfrm>
          <a:prstGeom prst="rect">
            <a:avLst/>
          </a:prstGeom>
        </p:spPr>
      </p:pic>
      <p:pic>
        <p:nvPicPr>
          <p:cNvPr id="9" name="Imagem 8" descr="Trinity.png"/>
          <p:cNvPicPr>
            <a:picLocks noChangeAspect="1"/>
          </p:cNvPicPr>
          <p:nvPr/>
        </p:nvPicPr>
        <p:blipFill>
          <a:blip r:embed="rId3"/>
          <a:srcRect l="12970" t="9655" r="11588" b="23390"/>
          <a:stretch>
            <a:fillRect/>
          </a:stretch>
        </p:blipFill>
        <p:spPr>
          <a:xfrm>
            <a:off x="1643040" y="1"/>
            <a:ext cx="7500960" cy="6857999"/>
          </a:xfrm>
          <a:prstGeom prst="rect">
            <a:avLst/>
          </a:prstGeom>
        </p:spPr>
      </p:pic>
      <p:pic>
        <p:nvPicPr>
          <p:cNvPr id="3" name="Imagem 2" descr="2.2.png"/>
          <p:cNvPicPr>
            <a:picLocks noChangeAspect="1"/>
          </p:cNvPicPr>
          <p:nvPr/>
        </p:nvPicPr>
        <p:blipFill>
          <a:blip r:embed="rId4"/>
          <a:srcRect r="59376" b="86464"/>
          <a:stretch>
            <a:fillRect/>
          </a:stretch>
        </p:blipFill>
        <p:spPr>
          <a:xfrm>
            <a:off x="571" y="428"/>
            <a:ext cx="3714173" cy="92824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79512" y="3943585"/>
            <a:ext cx="200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Plano Divino:</a:t>
            </a:r>
            <a:endParaRPr lang="pt-BR" sz="24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79512" y="4509120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8163" indent="-538163"/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(   ) Igreja </a:t>
            </a:r>
            <a:r>
              <a:rPr lang="pt-BR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Individualista e preconceituosa</a:t>
            </a:r>
            <a:endParaRPr lang="pt-BR" sz="2400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38163" indent="-538163"/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(   ) Igreja em </a:t>
            </a:r>
            <a:r>
              <a:rPr lang="pt-BR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comunidade</a:t>
            </a:r>
          </a:p>
          <a:p>
            <a:pPr marL="538163" indent="-538163"/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(   ) Igreja para </a:t>
            </a:r>
            <a:r>
              <a:rPr lang="pt-BR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comunidade</a:t>
            </a:r>
            <a:endParaRPr lang="pt-BR" sz="2400" b="1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8" name="Conector reto 7"/>
          <p:cNvCxnSpPr/>
          <p:nvPr/>
        </p:nvCxnSpPr>
        <p:spPr>
          <a:xfrm>
            <a:off x="0" y="6286520"/>
            <a:ext cx="9144000" cy="158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Nuvem 10"/>
          <p:cNvSpPr/>
          <p:nvPr/>
        </p:nvSpPr>
        <p:spPr>
          <a:xfrm>
            <a:off x="1714480" y="-71462"/>
            <a:ext cx="6643734" cy="57150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Marbled-Open-right-cut-out-.png"/>
          <p:cNvPicPr>
            <a:picLocks noChangeAspect="1"/>
          </p:cNvPicPr>
          <p:nvPr/>
        </p:nvPicPr>
        <p:blipFill>
          <a:blip r:embed="rId3">
            <a:lum bright="70000" contrast="40000"/>
          </a:blip>
          <a:srcRect l="53838" t="19249" r="16993" b="20657"/>
          <a:stretch>
            <a:fillRect/>
          </a:stretch>
        </p:blipFill>
        <p:spPr>
          <a:xfrm>
            <a:off x="0" y="-24"/>
            <a:ext cx="9144000" cy="6858024"/>
          </a:xfrm>
          <a:prstGeom prst="rect">
            <a:avLst/>
          </a:prstGeom>
        </p:spPr>
      </p:pic>
      <p:pic>
        <p:nvPicPr>
          <p:cNvPr id="3" name="Imagem 2" descr="2.2.png"/>
          <p:cNvPicPr>
            <a:picLocks noChangeAspect="1"/>
          </p:cNvPicPr>
          <p:nvPr/>
        </p:nvPicPr>
        <p:blipFill>
          <a:blip r:embed="rId4"/>
          <a:srcRect r="59376" b="86464"/>
          <a:stretch>
            <a:fillRect/>
          </a:stretch>
        </p:blipFill>
        <p:spPr>
          <a:xfrm>
            <a:off x="571" y="428"/>
            <a:ext cx="3714173" cy="92824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-32" y="1024954"/>
            <a:ext cx="38576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Desejo humano colocado por Deus</a:t>
            </a:r>
          </a:p>
          <a:p>
            <a:pPr algn="ctr"/>
            <a:endParaRPr lang="pt-BR" sz="2400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PT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“Os seres humanos são basicamente </a:t>
            </a:r>
            <a:r>
              <a:rPr lang="pt-PT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sociáveis</a:t>
            </a:r>
            <a:r>
              <a:rPr lang="pt-PT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. Não fomos feitos para viver sozinhos, mas em </a:t>
            </a:r>
            <a:r>
              <a:rPr lang="pt-PT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comunidade</a:t>
            </a:r>
            <a:r>
              <a:rPr lang="pt-PT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”.  - p. 25</a:t>
            </a:r>
            <a:endParaRPr lang="pt-BR" sz="24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14282" y="5429264"/>
            <a:ext cx="871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“Essa necessidade de viver em comunidade foi criada por </a:t>
            </a:r>
            <a:r>
              <a:rPr lang="pt-PT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Deus </a:t>
            </a:r>
            <a:r>
              <a:rPr lang="pt-PT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 é inerente ao nosso ser”. – p. 25</a:t>
            </a:r>
            <a:endParaRPr lang="pt-BR" sz="24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0" name="Conector reto 9"/>
          <p:cNvCxnSpPr/>
          <p:nvPr/>
        </p:nvCxnSpPr>
        <p:spPr>
          <a:xfrm>
            <a:off x="0" y="6286520"/>
            <a:ext cx="9144000" cy="158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959" r="26899" b="4835"/>
          <a:stretch>
            <a:fillRect/>
          </a:stretch>
        </p:blipFill>
        <p:spPr bwMode="auto">
          <a:xfrm>
            <a:off x="2786050" y="0"/>
            <a:ext cx="6357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Conector reto 5"/>
          <p:cNvCxnSpPr/>
          <p:nvPr/>
        </p:nvCxnSpPr>
        <p:spPr>
          <a:xfrm>
            <a:off x="0" y="6286520"/>
            <a:ext cx="9144000" cy="158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 descr="2.2.png"/>
          <p:cNvPicPr>
            <a:picLocks noChangeAspect="1"/>
          </p:cNvPicPr>
          <p:nvPr/>
        </p:nvPicPr>
        <p:blipFill>
          <a:blip r:embed="rId3"/>
          <a:srcRect r="59376" b="86464"/>
          <a:stretch>
            <a:fillRect/>
          </a:stretch>
        </p:blipFill>
        <p:spPr>
          <a:xfrm>
            <a:off x="571" y="428"/>
            <a:ext cx="3714173" cy="92824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0" y="1094979"/>
            <a:ext cx="435768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“Nós </a:t>
            </a:r>
            <a:r>
              <a:rPr lang="pt-PT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adventistas </a:t>
            </a:r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entendemos que Deus nos chamou para </a:t>
            </a:r>
            <a:r>
              <a:rPr lang="pt-BR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restaurar</a:t>
            </a:r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pessoas à Sua imagem. </a:t>
            </a:r>
          </a:p>
          <a:p>
            <a:pPr algn="ctr"/>
            <a:endParaRPr lang="pt-BR" sz="2400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Mas para cumprir essa missão, precisamos reconhecer que a imagem de Deus não pode ser restaurada a não ser que a humanidade seja restaurada de forma </a:t>
            </a:r>
            <a:r>
              <a:rPr lang="pt-PT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relacional</a:t>
            </a:r>
            <a:r>
              <a:rPr lang="pt-PT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como o Pai, o Filho e o Espírito Santo o </a:t>
            </a:r>
            <a:r>
              <a:rPr lang="pt-BR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fazem</a:t>
            </a:r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”. – p. 26</a:t>
            </a:r>
            <a:endParaRPr lang="pt-BR" sz="24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 r="15393"/>
          <a:stretch>
            <a:fillRect/>
          </a:stretch>
        </p:blipFill>
        <p:spPr bwMode="auto">
          <a:xfrm>
            <a:off x="1484290" y="714356"/>
            <a:ext cx="7659709" cy="60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Conector reto 5"/>
          <p:cNvCxnSpPr/>
          <p:nvPr/>
        </p:nvCxnSpPr>
        <p:spPr>
          <a:xfrm>
            <a:off x="0" y="6286520"/>
            <a:ext cx="9144000" cy="158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 descr="2.2.png"/>
          <p:cNvPicPr>
            <a:picLocks noChangeAspect="1"/>
          </p:cNvPicPr>
          <p:nvPr/>
        </p:nvPicPr>
        <p:blipFill>
          <a:blip r:embed="rId3"/>
          <a:srcRect r="59376" b="86464"/>
          <a:stretch>
            <a:fillRect/>
          </a:stretch>
        </p:blipFill>
        <p:spPr>
          <a:xfrm>
            <a:off x="571" y="428"/>
            <a:ext cx="3714173" cy="92824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0" y="1810772"/>
            <a:ext cx="26431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“Isso deveria colocar os pequenos grupos que restauram a comunidade no </a:t>
            </a:r>
            <a:r>
              <a:rPr lang="pt-BR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CENTRO</a:t>
            </a:r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/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da missão </a:t>
            </a:r>
            <a:r>
              <a:rPr lang="pt-PT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adventista”.</a:t>
            </a:r>
            <a:endParaRPr lang="pt-BR" sz="2400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– p. 26</a:t>
            </a:r>
            <a:endParaRPr lang="pt-BR" sz="24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r="19531"/>
          <a:stretch>
            <a:fillRect/>
          </a:stretch>
        </p:blipFill>
        <p:spPr bwMode="auto">
          <a:xfrm>
            <a:off x="1785918" y="0"/>
            <a:ext cx="7358082" cy="6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Imagem 9" descr="Marbled-Open-right-cut-out-.png"/>
          <p:cNvPicPr>
            <a:picLocks noChangeAspect="1"/>
          </p:cNvPicPr>
          <p:nvPr/>
        </p:nvPicPr>
        <p:blipFill>
          <a:blip r:embed="rId3">
            <a:lum bright="70000" contrast="40000"/>
          </a:blip>
          <a:srcRect l="40566" t="19249" r="16993" b="20657"/>
          <a:stretch>
            <a:fillRect/>
          </a:stretch>
        </p:blipFill>
        <p:spPr>
          <a:xfrm>
            <a:off x="0" y="0"/>
            <a:ext cx="9144000" cy="6858024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6286520"/>
            <a:ext cx="9144000" cy="158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 descr="2.2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9376" b="86464"/>
          <a:stretch>
            <a:fillRect/>
          </a:stretch>
        </p:blipFill>
        <p:spPr>
          <a:xfrm>
            <a:off x="571" y="428"/>
            <a:ext cx="3714173" cy="92824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71472" y="1785926"/>
            <a:ext cx="30003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“Não se pode entender Deus à parte de Sua existência em comunidade”. </a:t>
            </a:r>
          </a:p>
          <a:p>
            <a:pPr algn="ctr"/>
            <a:endParaRPr lang="pt-BR" sz="2400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“E como Deus não existe sozinho, Seu povo também não pode existir”. – p. 26</a:t>
            </a:r>
            <a:endParaRPr lang="pt-BR" sz="24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WholeWorld.png"/>
          <p:cNvPicPr>
            <a:picLocks noChangeAspect="1"/>
          </p:cNvPicPr>
          <p:nvPr/>
        </p:nvPicPr>
        <p:blipFill>
          <a:blip r:embed="rId2"/>
          <a:srcRect l="2798" t="36974" r="7693" b="7432"/>
          <a:stretch>
            <a:fillRect/>
          </a:stretch>
        </p:blipFill>
        <p:spPr>
          <a:xfrm>
            <a:off x="0" y="-2"/>
            <a:ext cx="9144000" cy="6858002"/>
          </a:xfrm>
          <a:prstGeom prst="rect">
            <a:avLst/>
          </a:prstGeom>
        </p:spPr>
      </p:pic>
      <p:pic>
        <p:nvPicPr>
          <p:cNvPr id="10" name="Imagem 9" descr="Marbled-Open-right-cut-out-.png"/>
          <p:cNvPicPr>
            <a:picLocks noChangeAspect="1"/>
          </p:cNvPicPr>
          <p:nvPr/>
        </p:nvPicPr>
        <p:blipFill>
          <a:blip r:embed="rId3">
            <a:lum bright="70000" contrast="40000"/>
          </a:blip>
          <a:srcRect l="52218" t="9233" r="16993" b="10642"/>
          <a:stretch>
            <a:fillRect/>
          </a:stretch>
        </p:blipFill>
        <p:spPr>
          <a:xfrm rot="5400000" flipV="1">
            <a:off x="1143000" y="-1143000"/>
            <a:ext cx="6858000" cy="9144000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6286520"/>
            <a:ext cx="9144000" cy="158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 descr="2.2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9376" b="86464"/>
          <a:stretch>
            <a:fillRect/>
          </a:stretch>
        </p:blipFill>
        <p:spPr>
          <a:xfrm>
            <a:off x="571" y="428"/>
            <a:ext cx="3714173" cy="92824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072074"/>
            <a:ext cx="8643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“O ser humano foi criado à imagem do Deus </a:t>
            </a:r>
            <a:r>
              <a:rPr lang="pt-PT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trino. </a:t>
            </a:r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Foi criado para viver em </a:t>
            </a:r>
            <a:r>
              <a:rPr lang="pt-BR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comunidade</a:t>
            </a:r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, exatamente como Deus existe em comunidade.”. – p. 27</a:t>
            </a:r>
            <a:endParaRPr lang="pt-BR" sz="24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285984" y="1071546"/>
            <a:ext cx="4643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CRIAÇÃO E COMUNIDADE</a:t>
            </a:r>
            <a:endParaRPr lang="pt-BR" sz="2400" b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Paradise.jpg"/>
          <p:cNvPicPr>
            <a:picLocks noChangeAspect="1"/>
          </p:cNvPicPr>
          <p:nvPr/>
        </p:nvPicPr>
        <p:blipFill>
          <a:blip r:embed="rId2"/>
          <a:srcRect r="18750"/>
          <a:stretch>
            <a:fillRect/>
          </a:stretch>
        </p:blipFill>
        <p:spPr>
          <a:xfrm>
            <a:off x="1714544" y="0"/>
            <a:ext cx="7429456" cy="6858000"/>
          </a:xfrm>
          <a:prstGeom prst="rect">
            <a:avLst/>
          </a:prstGeom>
        </p:spPr>
      </p:pic>
      <p:pic>
        <p:nvPicPr>
          <p:cNvPr id="10" name="Imagem 9" descr="Marbled-Open-right-cut-out-.png"/>
          <p:cNvPicPr>
            <a:picLocks noChangeAspect="1"/>
          </p:cNvPicPr>
          <p:nvPr/>
        </p:nvPicPr>
        <p:blipFill>
          <a:blip r:embed="rId3">
            <a:lum bright="70000" contrast="40000"/>
          </a:blip>
          <a:srcRect l="52218" t="31769" r="16993" b="-11894"/>
          <a:stretch>
            <a:fillRect/>
          </a:stretch>
        </p:blipFill>
        <p:spPr>
          <a:xfrm rot="16200000" flipH="1" flipV="1">
            <a:off x="1142984" y="-1143016"/>
            <a:ext cx="6858000" cy="9144032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6286520"/>
            <a:ext cx="9144000" cy="158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-32" y="1655754"/>
            <a:ext cx="35718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"Não é bom que o homem esteja só." </a:t>
            </a:r>
          </a:p>
          <a:p>
            <a:pPr algn="ctr"/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Essa é a essência da verdadeira comunidade - seres humanos vivendo juntos em comunidade, uns com os </a:t>
            </a:r>
            <a:r>
              <a:rPr lang="pt-BR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outros</a:t>
            </a:r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e com </a:t>
            </a:r>
            <a:r>
              <a:rPr lang="pt-BR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Deus</a:t>
            </a:r>
            <a:r>
              <a:rPr lang="pt-BR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. ”. – p. 27 - 28</a:t>
            </a:r>
            <a:endParaRPr lang="pt-BR" sz="24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Imagem 7" descr="2.2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9376" b="86464"/>
          <a:stretch>
            <a:fillRect/>
          </a:stretch>
        </p:blipFill>
        <p:spPr>
          <a:xfrm>
            <a:off x="571" y="428"/>
            <a:ext cx="3714173" cy="92824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809</Words>
  <Application>Microsoft Office PowerPoint</Application>
  <PresentationFormat>Apresentação na tela (4:3)</PresentationFormat>
  <Paragraphs>67</Paragraphs>
  <Slides>24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8" baseType="lpstr">
      <vt:lpstr>Arial</vt:lpstr>
      <vt:lpstr>Calibri</vt:lpstr>
      <vt:lpstr>Verdana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Residencia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Mark Wallacy</dc:creator>
  <cp:lastModifiedBy>Jean Quenehen</cp:lastModifiedBy>
  <cp:revision>146</cp:revision>
  <dcterms:created xsi:type="dcterms:W3CDTF">2012-01-06T23:54:03Z</dcterms:created>
  <dcterms:modified xsi:type="dcterms:W3CDTF">2015-04-07T18:01:20Z</dcterms:modified>
</cp:coreProperties>
</file>