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6" r:id="rId3"/>
    <p:sldId id="261" r:id="rId4"/>
    <p:sldId id="264" r:id="rId5"/>
    <p:sldId id="273" r:id="rId6"/>
    <p:sldId id="272" r:id="rId7"/>
    <p:sldId id="270" r:id="rId8"/>
    <p:sldId id="262" r:id="rId9"/>
    <p:sldId id="266" r:id="rId10"/>
    <p:sldId id="265" r:id="rId11"/>
    <p:sldId id="257" r:id="rId12"/>
    <p:sldId id="258" r:id="rId13"/>
    <p:sldId id="259" r:id="rId14"/>
    <p:sldId id="260" r:id="rId15"/>
    <p:sldId id="269" r:id="rId16"/>
    <p:sldId id="268" r:id="rId17"/>
    <p:sldId id="271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578"/>
  </p:normalViewPr>
  <p:slideViewPr>
    <p:cSldViewPr snapToGrid="0" snapToObjects="1">
      <p:cViewPr varScale="1">
        <p:scale>
          <a:sx n="108" d="100"/>
          <a:sy n="108" d="100"/>
        </p:scale>
        <p:origin x="4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B333E1-ACFF-4F49-ADD9-9FE16F4B9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D6911D-94C8-0E40-AD5E-DB7CD5E82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16565C-B76F-354F-8B12-98BD957F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BD1EA-B4B3-E14D-B3E3-C2064F40772E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89C905-34DA-1240-840A-41AC37031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DF30BE-127B-6246-B988-8B4D8532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9EF0-CEED-2448-81C5-E4D3A2B8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388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17C87-DA56-A843-98B3-1DCB498C9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372A525-5C34-4744-855E-A78F8010E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A0149F-5C12-1342-94A2-2484F4929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BD1EA-B4B3-E14D-B3E3-C2064F40772E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266869-B63C-7C4E-8DCE-954FC1874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7FE6F-37D5-F74D-8156-64604643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9EF0-CEED-2448-81C5-E4D3A2B8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141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7F84536-4C7F-2942-A7B9-EDDA3D70D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66723F5-F00B-4146-8E83-977CA8EA6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410AAF-FD5E-B04D-8874-74EDAC7A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BD1EA-B4B3-E14D-B3E3-C2064F40772E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4DFCC4-44C6-AB40-A21D-627FBC0E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2FADF0-86AA-D54D-A566-0BB5F7A7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9EF0-CEED-2448-81C5-E4D3A2B8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25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D6D69-5CEE-3A4D-B729-E3AB3D7AE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D67EF5-C144-CC49-9C9E-1CA60C410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2FBF56-BA39-2C48-A689-025F1547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BD1EA-B4B3-E14D-B3E3-C2064F40772E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F0BD96-69E7-BA4B-B9D6-A27CE8AB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D4EFA3-A904-3A47-B73C-51B598131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9EF0-CEED-2448-81C5-E4D3A2B8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533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F44DE1-A4B6-BF41-A874-B3D49DA1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FF8673-4F18-C14B-8016-F7E619E53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B69B9C-6CAC-284B-BEDC-8D1F1DE12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BD1EA-B4B3-E14D-B3E3-C2064F40772E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3A4C8D-4328-7F4D-97EF-5D5A3398F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043BC1-E79A-164C-A2A9-76D536E55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9EF0-CEED-2448-81C5-E4D3A2B8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315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B7D2F-80DD-E344-A70B-55369692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3E301D-1102-A843-8294-7DE511B5B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5E3361-33AB-A848-A3EF-07DB9C21C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C84324-EB5F-114B-ADB5-7EEE5F774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BD1EA-B4B3-E14D-B3E3-C2064F40772E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262BA5-9B68-034A-BF46-C522A5545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744393-E71A-1B4A-A0E8-746E19BE9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9EF0-CEED-2448-81C5-E4D3A2B8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909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15262C-9B3F-0247-B539-6DE3100BA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82C2C7-8A53-144A-809D-D3EAECD40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7EE37EA-0229-D641-8DC2-74A2EA636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B251582-7CBD-FF45-9D6A-AA25D2B24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CF280C5-9425-6544-967E-EE1F4E1005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952CE46-340F-E845-BB68-3A3DC00CD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BD1EA-B4B3-E14D-B3E3-C2064F40772E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CE370FC-9724-7E43-AAE8-E5FDEA9C9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AD48E2C-80D3-C04B-8AE9-00860F47F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9EF0-CEED-2448-81C5-E4D3A2B8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7793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CAC1C-7597-954F-B4F7-F0CCF2D44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E0E55FE-35D2-0B4F-8505-65B3B03A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BD1EA-B4B3-E14D-B3E3-C2064F40772E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59997A0-48C5-1A47-BBE9-8D70E483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1FE5C6E-FE22-8A41-B7B3-17407BC1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9EF0-CEED-2448-81C5-E4D3A2B8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70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6854E6-2326-D647-B6F7-7D0233F69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BD1EA-B4B3-E14D-B3E3-C2064F40772E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05F6DA7-D993-7641-8C6B-DFAB72D21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A6A110C-BF92-4949-9774-A275EDA2C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9EF0-CEED-2448-81C5-E4D3A2B8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80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388DD-BCCE-DD4E-B060-B33AD376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1A6706-FC16-4845-A9A2-2509228DF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236044-143C-E947-B694-11FAF24FA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72FA03C-2B4E-3749-A99F-85BA886CC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BD1EA-B4B3-E14D-B3E3-C2064F40772E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7EE5C7-A7E8-2A46-B686-7AE60425A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6FD497-1DF5-B348-9DA9-FF474785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9EF0-CEED-2448-81C5-E4D3A2B8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692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EC374B-CAC0-2643-9B99-249F7FBEF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AD15125-B538-E742-8CE3-A5B9E943B8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E7B36D4-F79E-7847-AAA1-2BEBA490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76D7FA-BDEB-A54C-84D5-ABBB5ED2B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BD1EA-B4B3-E14D-B3E3-C2064F40772E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F1A5E-2C17-AB43-8C27-4C9FC4479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4CA51A-8DF6-2146-AF84-AEBABF5A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9EF0-CEED-2448-81C5-E4D3A2B8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2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6AC993C-CF1F-9F4F-89B0-E0EA7C07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A51628-E6B0-A94B-AAD3-CF676BFFF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A693ED-569C-104C-9023-A08F1174F5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BD1EA-B4B3-E14D-B3E3-C2064F40772E}" type="datetimeFigureOut">
              <a:rPr lang="pt-BR" smtClean="0"/>
              <a:t>19/06/2023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BFB955-8B8C-CC4D-812C-D0763551B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CE1AFD-5C9C-E443-A2F4-3E9C87520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D9EF0-CEED-2448-81C5-E4D3A2B86C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59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 que faz um pastor de acordo com a bíblia sagrada? - Guiame">
            <a:extLst>
              <a:ext uri="{FF2B5EF4-FFF2-40B4-BE49-F238E27FC236}">
                <a16:creationId xmlns:a16="http://schemas.microsoft.com/office/drawing/2014/main" id="{E6054237-414E-97D1-3DAD-1424EB9A7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86"/>
            <a:ext cx="12192000" cy="751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6C9C87-3921-DC4E-8073-34E970FF5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7642" y="4599727"/>
            <a:ext cx="7160821" cy="2224087"/>
          </a:xfrm>
        </p:spPr>
        <p:txBody>
          <a:bodyPr>
            <a:noAutofit/>
          </a:bodyPr>
          <a:lstStyle/>
          <a:p>
            <a:r>
              <a:rPr lang="pt-BR" sz="6600" b="1" dirty="0">
                <a:solidFill>
                  <a:srgbClr val="C000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A PRÁTICA DO PASTOREIO</a:t>
            </a:r>
          </a:p>
        </p:txBody>
      </p:sp>
    </p:spTree>
    <p:extLst>
      <p:ext uri="{BB962C8B-B14F-4D97-AF65-F5344CB8AC3E}">
        <p14:creationId xmlns:p14="http://schemas.microsoft.com/office/powerpoint/2010/main" val="875873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rquivos Pastoreio • Sepal - Servindo pastores e líderes">
            <a:extLst>
              <a:ext uri="{FF2B5EF4-FFF2-40B4-BE49-F238E27FC236}">
                <a16:creationId xmlns:a16="http://schemas.microsoft.com/office/drawing/2014/main" id="{56863262-B47C-6FC6-AC74-6809247BF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r="618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82248-5B38-A145-8042-975B2F0EE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184" y="365124"/>
            <a:ext cx="4608615" cy="21643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CRESCIMENTO INTEGRAL DO DISCIPULO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7AB4297-28EB-4A27-5316-CBA94A3E4994}"/>
              </a:ext>
            </a:extLst>
          </p:cNvPr>
          <p:cNvSpPr/>
          <p:nvPr/>
        </p:nvSpPr>
        <p:spPr>
          <a:xfrm>
            <a:off x="6548742" y="2648080"/>
            <a:ext cx="4976750" cy="4091282"/>
          </a:xfrm>
          <a:prstGeom prst="rect">
            <a:avLst/>
          </a:prstGeom>
          <a:solidFill>
            <a:schemeClr val="accent3">
              <a:lumMod val="20000"/>
              <a:lumOff val="80000"/>
              <a:alpha val="7657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926146-70F8-2FC5-6E66-7EEFAFDDF245}"/>
              </a:ext>
            </a:extLst>
          </p:cNvPr>
          <p:cNvSpPr txBox="1"/>
          <p:nvPr/>
        </p:nvSpPr>
        <p:spPr>
          <a:xfrm>
            <a:off x="6880472" y="2822340"/>
            <a:ext cx="497675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effectLst/>
              </a:rPr>
              <a:t>Devocional</a:t>
            </a:r>
            <a:endParaRPr lang="en-US" sz="4000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effectLst/>
              </a:rPr>
              <a:t>Finanças</a:t>
            </a:r>
            <a:endParaRPr lang="en-US" sz="4000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effectLst/>
              </a:rPr>
              <a:t>Familiar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effectLst/>
              </a:rPr>
              <a:t>Saúde</a:t>
            </a:r>
            <a:r>
              <a:rPr lang="en-US" sz="4000" dirty="0">
                <a:effectLst/>
              </a:rPr>
              <a:t>/</a:t>
            </a:r>
            <a:r>
              <a:rPr lang="en-US" sz="4000" dirty="0" err="1">
                <a:effectLst/>
              </a:rPr>
              <a:t>qualidade</a:t>
            </a:r>
            <a:r>
              <a:rPr lang="en-US" sz="4000" dirty="0">
                <a:effectLst/>
              </a:rPr>
              <a:t> de </a:t>
            </a:r>
            <a:r>
              <a:rPr lang="en-US" sz="4000" dirty="0" err="1">
                <a:effectLst/>
              </a:rPr>
              <a:t>vida</a:t>
            </a:r>
            <a:endParaRPr lang="en-US" sz="4000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effectLst/>
              </a:rPr>
              <a:t>Missional</a:t>
            </a:r>
          </a:p>
        </p:txBody>
      </p:sp>
    </p:spTree>
    <p:extLst>
      <p:ext uri="{BB962C8B-B14F-4D97-AF65-F5344CB8AC3E}">
        <p14:creationId xmlns:p14="http://schemas.microsoft.com/office/powerpoint/2010/main" val="1694914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 Fill">
            <a:extLst>
              <a:ext uri="{FF2B5EF4-FFF2-40B4-BE49-F238E27FC236}">
                <a16:creationId xmlns:a16="http://schemas.microsoft.com/office/drawing/2014/main" id="{44D65982-4F00-4330-8DAA-DE6A9E4D6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136B9F-FEAF-445D-88E4-7D69EDBF4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96886571-1553-4F14-B847-99BF7B625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Color">
              <a:extLst>
                <a:ext uri="{FF2B5EF4-FFF2-40B4-BE49-F238E27FC236}">
                  <a16:creationId xmlns:a16="http://schemas.microsoft.com/office/drawing/2014/main" id="{301ACB83-6234-46D1-803C-5D5077727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90E2655-1BAF-434D-A0B7-8A53B4A1C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383456"/>
            <a:ext cx="10158984" cy="30455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VIDA DEVOCIONAL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26394E0-FAB9-1C41-BABB-DAEDF60A0CC0}"/>
              </a:ext>
            </a:extLst>
          </p:cNvPr>
          <p:cNvSpPr txBox="1">
            <a:spLocks/>
          </p:cNvSpPr>
          <p:nvPr/>
        </p:nvSpPr>
        <p:spPr>
          <a:xfrm>
            <a:off x="786384" y="3916662"/>
            <a:ext cx="10158984" cy="16455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 que </a:t>
            </a:r>
            <a:r>
              <a:rPr lang="en-US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tem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lhe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mantido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fiel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Cristo e </a:t>
            </a:r>
            <a:r>
              <a:rPr lang="en-US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Sua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Palavra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ao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longo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sua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caminhada</a:t>
            </a: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8616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9DAE9059-5BC0-4B75-B536-54BFB08FF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3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fill">
            <a:extLst>
              <a:ext uri="{FF2B5EF4-FFF2-40B4-BE49-F238E27FC236}">
                <a16:creationId xmlns:a16="http://schemas.microsoft.com/office/drawing/2014/main" id="{F17EE558-8341-47F3-B29A-14E701B36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4"/>
            <a:ext cx="1218894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Calculadora branca">
            <a:extLst>
              <a:ext uri="{FF2B5EF4-FFF2-40B4-BE49-F238E27FC236}">
                <a16:creationId xmlns:a16="http://schemas.microsoft.com/office/drawing/2014/main" id="{2507332D-671A-C08C-62B1-1E5EF74C43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1000"/>
          </a:blip>
          <a:srcRect b="15730"/>
          <a:stretch/>
        </p:blipFill>
        <p:spPr>
          <a:xfrm>
            <a:off x="-26123" y="13268"/>
            <a:ext cx="12192001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3FC59CD-C9DA-4650-8128-10CD2396E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987BEC2-A37A-4BD2-B378-ED56E0786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8A84300-60A4-4D45-BC17-FE0C4F193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4AD69DF-D02A-4EED-92C3-CA0EBA047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5F2D3B-3AD8-4842-8C23-DF279210C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FCF15B7-4678-4175-81C2-84308D09B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DC6AEC7-0ECD-41FC-9A7D-4CCCCBC30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B8BBA06-D341-464C-8CF0-207A7D2A0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1C1C558-A69D-CB4E-B9CD-D2E17603B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56" y="383457"/>
            <a:ext cx="10158984" cy="26868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FINANÇAS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61448FC-8DEF-5941-A4D8-46C66D10A6BF}"/>
              </a:ext>
            </a:extLst>
          </p:cNvPr>
          <p:cNvSpPr txBox="1">
            <a:spLocks/>
          </p:cNvSpPr>
          <p:nvPr/>
        </p:nvSpPr>
        <p:spPr>
          <a:xfrm>
            <a:off x="1019556" y="3825959"/>
            <a:ext cx="10158984" cy="18632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 – </a:t>
            </a:r>
            <a:r>
              <a:rPr lang="en-US" sz="54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Você</a:t>
            </a:r>
            <a:r>
              <a:rPr lang="en-US" sz="5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54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considera</a:t>
            </a:r>
            <a:r>
              <a:rPr lang="en-US" sz="5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alguém</a:t>
            </a:r>
            <a:r>
              <a:rPr lang="en-US" sz="5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equilibrado</a:t>
            </a:r>
            <a:r>
              <a:rPr lang="en-US" sz="5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financeiramente</a:t>
            </a:r>
            <a:r>
              <a:rPr lang="en-US" sz="5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2131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5" descr="Rosas brancas em tela de fundo creme">
            <a:extLst>
              <a:ext uri="{FF2B5EF4-FFF2-40B4-BE49-F238E27FC236}">
                <a16:creationId xmlns:a16="http://schemas.microsoft.com/office/drawing/2014/main" id="{E6A382E8-EE6E-7489-7CAF-D7F41B6415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17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BB533C2-2CAA-654D-BA30-0F68E9BE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</a:rPr>
              <a:t>FAMILIA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1F3C43F-C537-EF47-9145-7F2FF7771C59}"/>
              </a:ext>
            </a:extLst>
          </p:cNvPr>
          <p:cNvSpPr txBox="1">
            <a:spLocks/>
          </p:cNvSpPr>
          <p:nvPr/>
        </p:nvSpPr>
        <p:spPr>
          <a:xfrm>
            <a:off x="604414" y="4206001"/>
            <a:ext cx="9792471" cy="1923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Que nota, 0 a 10, </a:t>
            </a:r>
            <a:r>
              <a:rPr lang="en-US" sz="54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você</a:t>
            </a:r>
            <a:r>
              <a:rPr lang="en-US" sz="54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dá</a:t>
            </a:r>
            <a:r>
              <a:rPr lang="en-US" sz="54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para o </a:t>
            </a:r>
            <a:r>
              <a:rPr lang="en-US" sz="54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seu</a:t>
            </a:r>
            <a:r>
              <a:rPr lang="en-US" sz="54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casamento</a:t>
            </a:r>
            <a:r>
              <a:rPr lang="en-US" sz="54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6628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s Ordens do Amor no relacionamento entre pais e filhos - Instituto Koziner">
            <a:extLst>
              <a:ext uri="{FF2B5EF4-FFF2-40B4-BE49-F238E27FC236}">
                <a16:creationId xmlns:a16="http://schemas.microsoft.com/office/drawing/2014/main" id="{FB647C23-592F-751C-988D-3023989EF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r="28342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DABFEE0-9F87-6542-9ABE-0C0BA3B5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000" b="1" dirty="0"/>
              <a:t>FILHOS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A177B79-64E3-B34A-B122-7E9EF112E00E}"/>
              </a:ext>
            </a:extLst>
          </p:cNvPr>
          <p:cNvSpPr/>
          <p:nvPr/>
        </p:nvSpPr>
        <p:spPr>
          <a:xfrm>
            <a:off x="371094" y="4043465"/>
            <a:ext cx="7565429" cy="18335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dirty="0"/>
              <a:t>O que </a:t>
            </a:r>
            <a:r>
              <a:rPr lang="en-US" sz="4400" dirty="0" err="1"/>
              <a:t>você</a:t>
            </a:r>
            <a:r>
              <a:rPr lang="en-US" sz="4400" dirty="0"/>
              <a:t> e </a:t>
            </a:r>
            <a:r>
              <a:rPr lang="en-US" sz="4400" dirty="0" err="1"/>
              <a:t>sua</a:t>
            </a:r>
            <a:r>
              <a:rPr lang="en-US" sz="4400" dirty="0"/>
              <a:t> </a:t>
            </a:r>
            <a:r>
              <a:rPr lang="en-US" sz="4400" dirty="0" err="1"/>
              <a:t>esposa</a:t>
            </a:r>
            <a:r>
              <a:rPr lang="en-US" sz="4400" dirty="0"/>
              <a:t> </a:t>
            </a:r>
            <a:r>
              <a:rPr lang="en-US" sz="4400" dirty="0" err="1"/>
              <a:t>espera</a:t>
            </a:r>
            <a:r>
              <a:rPr lang="en-US" sz="4400" dirty="0"/>
              <a:t> dos </a:t>
            </a:r>
            <a:r>
              <a:rPr lang="en-US" sz="4400" dirty="0" err="1"/>
              <a:t>filhos</a:t>
            </a:r>
            <a:r>
              <a:rPr lang="en-US" sz="4400" dirty="0"/>
              <a:t> </a:t>
            </a:r>
            <a:r>
              <a:rPr lang="en-US" sz="4400" dirty="0" err="1"/>
              <a:t>em</a:t>
            </a:r>
            <a:r>
              <a:rPr lang="en-US" sz="4400" dirty="0"/>
              <a:t> </a:t>
            </a:r>
            <a:r>
              <a:rPr lang="en-US" sz="4400" dirty="0" err="1"/>
              <a:t>relação</a:t>
            </a:r>
            <a:r>
              <a:rPr lang="en-US" sz="4400" dirty="0"/>
              <a:t> </a:t>
            </a:r>
            <a:r>
              <a:rPr lang="en-US" sz="4400" dirty="0" err="1"/>
              <a:t>ao</a:t>
            </a:r>
            <a:r>
              <a:rPr lang="en-US" sz="4400" dirty="0"/>
              <a:t> </a:t>
            </a:r>
            <a:r>
              <a:rPr lang="en-US" sz="4400" dirty="0" err="1"/>
              <a:t>futuro</a:t>
            </a:r>
            <a:r>
              <a:rPr lang="en-US" sz="4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07505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alendário na mesa">
            <a:extLst>
              <a:ext uri="{FF2B5EF4-FFF2-40B4-BE49-F238E27FC236}">
                <a16:creationId xmlns:a16="http://schemas.microsoft.com/office/drawing/2014/main" id="{599C2636-CF66-E50D-7235-DFD675221D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74AED8-22C1-0542-83A0-0F694C1CA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105156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</a:rPr>
              <a:t>CRONOGRAMA PESSOAL</a:t>
            </a:r>
          </a:p>
        </p:txBody>
      </p:sp>
    </p:spTree>
    <p:extLst>
      <p:ext uri="{BB962C8B-B14F-4D97-AF65-F5344CB8AC3E}">
        <p14:creationId xmlns:p14="http://schemas.microsoft.com/office/powerpoint/2010/main" val="269732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A187FD-F715-644F-A65D-3A106DB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36B9E4-876B-B145-BD2D-B23C739A9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E27304-C078-3644-9165-DA8108E0A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70983"/>
            <a:ext cx="12192001" cy="83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44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abela&#10;&#10;Descrição gerada automaticamente">
            <a:extLst>
              <a:ext uri="{FF2B5EF4-FFF2-40B4-BE49-F238E27FC236}">
                <a16:creationId xmlns:a16="http://schemas.microsoft.com/office/drawing/2014/main" id="{43FD45D4-2F5D-ECEB-23F0-F10B569E0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52" y="0"/>
            <a:ext cx="10838495" cy="67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38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E945BA5-DE5D-D44B-80B5-0C05517DB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5411" b="36582"/>
          <a:stretch/>
        </p:blipFill>
        <p:spPr>
          <a:xfrm>
            <a:off x="6107" y="10"/>
            <a:ext cx="8668492" cy="6857990"/>
          </a:xfrm>
          <a:prstGeom prst="rect">
            <a:avLst/>
          </a:prstGeom>
        </p:spPr>
      </p:pic>
      <p:sp>
        <p:nvSpPr>
          <p:cNvPr id="22" name="Rectangle 1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5125FD-610D-F541-AC3A-9A232A7FB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2320" y="1045987"/>
            <a:ext cx="6004560" cy="1208141"/>
          </a:xfrm>
        </p:spPr>
        <p:txBody>
          <a:bodyPr>
            <a:noAutofit/>
          </a:bodyPr>
          <a:lstStyle/>
          <a:p>
            <a:r>
              <a:rPr lang="pt-BR" sz="8000" b="1" dirty="0">
                <a:solidFill>
                  <a:schemeClr val="accent2"/>
                </a:solidFill>
              </a:rPr>
              <a:t>DISCIPULADO PREVÊ PASTOREIO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249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2F2DE-1AF5-AC40-B70B-312526CEE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1840" cy="1325563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accent2"/>
                </a:solidFill>
              </a:rPr>
              <a:t>A FUNÇÃO DO LÍDER É ESSENCIALMENTE PASTORAL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A0500C4-A361-4849-8564-5C198C7CFD97}"/>
              </a:ext>
            </a:extLst>
          </p:cNvPr>
          <p:cNvSpPr/>
          <p:nvPr/>
        </p:nvSpPr>
        <p:spPr>
          <a:xfrm>
            <a:off x="838200" y="1722338"/>
            <a:ext cx="1035528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“</a:t>
            </a:r>
            <a:r>
              <a:rPr lang="en-US" sz="3200" dirty="0" err="1">
                <a:solidFill>
                  <a:srgbClr val="002060"/>
                </a:solidFill>
              </a:rPr>
              <a:t>Pastoreiem</a:t>
            </a:r>
            <a:r>
              <a:rPr lang="en-US" sz="3200" dirty="0">
                <a:solidFill>
                  <a:srgbClr val="002060"/>
                </a:solidFill>
              </a:rPr>
              <a:t> o </a:t>
            </a:r>
            <a:r>
              <a:rPr lang="en-US" sz="3200" dirty="0" err="1">
                <a:solidFill>
                  <a:srgbClr val="002060"/>
                </a:solidFill>
              </a:rPr>
              <a:t>rebanho</a:t>
            </a:r>
            <a:r>
              <a:rPr lang="en-US" sz="3200" dirty="0">
                <a:solidFill>
                  <a:srgbClr val="002060"/>
                </a:solidFill>
              </a:rPr>
              <a:t> de Deus que </a:t>
            </a:r>
            <a:r>
              <a:rPr lang="en-US" sz="3200" dirty="0" err="1">
                <a:solidFill>
                  <a:srgbClr val="002060"/>
                </a:solidFill>
              </a:rPr>
              <a:t>está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aos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seus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cuidados</a:t>
            </a:r>
            <a:r>
              <a:rPr lang="en-US" sz="3200" dirty="0">
                <a:solidFill>
                  <a:srgbClr val="002060"/>
                </a:solidFill>
              </a:rPr>
              <a:t>. </a:t>
            </a:r>
            <a:r>
              <a:rPr lang="en-US" sz="3200" dirty="0" err="1">
                <a:solidFill>
                  <a:srgbClr val="002060"/>
                </a:solidFill>
              </a:rPr>
              <a:t>Olhem</a:t>
            </a:r>
            <a:r>
              <a:rPr lang="en-US" sz="3200" dirty="0">
                <a:solidFill>
                  <a:srgbClr val="002060"/>
                </a:solidFill>
              </a:rPr>
              <a:t> por </a:t>
            </a:r>
            <a:r>
              <a:rPr lang="en-US" sz="3200" dirty="0" err="1">
                <a:solidFill>
                  <a:srgbClr val="002060"/>
                </a:solidFill>
              </a:rPr>
              <a:t>ele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não</a:t>
            </a:r>
            <a:r>
              <a:rPr lang="en-US" sz="3200" dirty="0">
                <a:solidFill>
                  <a:srgbClr val="002060"/>
                </a:solidFill>
              </a:rPr>
              <a:t> por </a:t>
            </a:r>
            <a:r>
              <a:rPr lang="en-US" sz="3200" dirty="0" err="1">
                <a:solidFill>
                  <a:srgbClr val="002060"/>
                </a:solidFill>
              </a:rPr>
              <a:t>obrigação</a:t>
            </a:r>
            <a:r>
              <a:rPr lang="en-US" sz="3200" dirty="0">
                <a:solidFill>
                  <a:srgbClr val="002060"/>
                </a:solidFill>
              </a:rPr>
              <a:t>, mas de livre </a:t>
            </a:r>
            <a:r>
              <a:rPr lang="en-US" sz="3200" dirty="0" err="1">
                <a:solidFill>
                  <a:srgbClr val="002060"/>
                </a:solidFill>
              </a:rPr>
              <a:t>vontade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como</a:t>
            </a:r>
            <a:r>
              <a:rPr lang="en-US" sz="3200" dirty="0">
                <a:solidFill>
                  <a:srgbClr val="002060"/>
                </a:solidFill>
              </a:rPr>
              <a:t> Deus </a:t>
            </a:r>
            <a:r>
              <a:rPr lang="en-US" sz="3200" dirty="0" err="1">
                <a:solidFill>
                  <a:srgbClr val="002060"/>
                </a:solidFill>
              </a:rPr>
              <a:t>quer</a:t>
            </a:r>
            <a:r>
              <a:rPr lang="en-US" sz="3200" dirty="0">
                <a:solidFill>
                  <a:srgbClr val="002060"/>
                </a:solidFill>
              </a:rPr>
              <a:t>. </a:t>
            </a:r>
            <a:r>
              <a:rPr lang="en-US" sz="3200" dirty="0" err="1">
                <a:solidFill>
                  <a:srgbClr val="002060"/>
                </a:solidFill>
              </a:rPr>
              <a:t>Não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façam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isso</a:t>
            </a:r>
            <a:r>
              <a:rPr lang="en-US" sz="3200" dirty="0">
                <a:solidFill>
                  <a:srgbClr val="002060"/>
                </a:solidFill>
              </a:rPr>
              <a:t> por </a:t>
            </a:r>
            <a:r>
              <a:rPr lang="en-US" sz="3200" dirty="0" err="1">
                <a:solidFill>
                  <a:srgbClr val="002060"/>
                </a:solidFill>
              </a:rPr>
              <a:t>ganância</a:t>
            </a:r>
            <a:r>
              <a:rPr lang="en-US" sz="3200" dirty="0">
                <a:solidFill>
                  <a:srgbClr val="002060"/>
                </a:solidFill>
              </a:rPr>
              <a:t>, mas com o </a:t>
            </a:r>
            <a:r>
              <a:rPr lang="en-US" sz="3200" dirty="0" err="1">
                <a:solidFill>
                  <a:srgbClr val="002060"/>
                </a:solidFill>
              </a:rPr>
              <a:t>desejo</a:t>
            </a:r>
            <a:r>
              <a:rPr lang="en-US" sz="3200" dirty="0">
                <a:solidFill>
                  <a:srgbClr val="002060"/>
                </a:solidFill>
              </a:rPr>
              <a:t> de </a:t>
            </a:r>
            <a:r>
              <a:rPr lang="en-US" sz="3200" dirty="0" err="1">
                <a:solidFill>
                  <a:srgbClr val="002060"/>
                </a:solidFill>
              </a:rPr>
              <a:t>servir</a:t>
            </a:r>
            <a:r>
              <a:rPr lang="en-US" sz="3200" dirty="0">
                <a:solidFill>
                  <a:srgbClr val="002060"/>
                </a:solidFill>
              </a:rPr>
              <a:t>. </a:t>
            </a:r>
            <a:r>
              <a:rPr lang="en-US" sz="3200" dirty="0" err="1">
                <a:solidFill>
                  <a:srgbClr val="002060"/>
                </a:solidFill>
              </a:rPr>
              <a:t>Não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ajam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como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dominadores</a:t>
            </a:r>
            <a:r>
              <a:rPr lang="en-US" sz="3200" dirty="0">
                <a:solidFill>
                  <a:srgbClr val="002060"/>
                </a:solidFill>
              </a:rPr>
              <a:t> dos que </a:t>
            </a:r>
            <a:r>
              <a:rPr lang="en-US" sz="3200" dirty="0" err="1">
                <a:solidFill>
                  <a:srgbClr val="002060"/>
                </a:solidFill>
              </a:rPr>
              <a:t>lhes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foram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confiados</a:t>
            </a:r>
            <a:r>
              <a:rPr lang="en-US" sz="3200" dirty="0">
                <a:solidFill>
                  <a:srgbClr val="002060"/>
                </a:solidFill>
              </a:rPr>
              <a:t>, mas </a:t>
            </a:r>
            <a:r>
              <a:rPr lang="en-US" sz="3200" dirty="0" err="1">
                <a:solidFill>
                  <a:srgbClr val="002060"/>
                </a:solidFill>
              </a:rPr>
              <a:t>como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exemplos</a:t>
            </a:r>
            <a:r>
              <a:rPr lang="en-US" sz="3200" dirty="0">
                <a:solidFill>
                  <a:srgbClr val="002060"/>
                </a:solidFill>
              </a:rPr>
              <a:t> para o </a:t>
            </a:r>
            <a:r>
              <a:rPr lang="en-US" sz="3200" dirty="0" err="1">
                <a:solidFill>
                  <a:srgbClr val="002060"/>
                </a:solidFill>
              </a:rPr>
              <a:t>rebanho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dirty="0" err="1">
                <a:solidFill>
                  <a:srgbClr val="002060"/>
                </a:solidFill>
              </a:rPr>
              <a:t>Quando</a:t>
            </a:r>
            <a:r>
              <a:rPr lang="en-US" sz="3200" dirty="0">
                <a:solidFill>
                  <a:srgbClr val="002060"/>
                </a:solidFill>
              </a:rPr>
              <a:t> se </a:t>
            </a:r>
            <a:r>
              <a:rPr lang="en-US" sz="3200" dirty="0" err="1">
                <a:solidFill>
                  <a:srgbClr val="002060"/>
                </a:solidFill>
              </a:rPr>
              <a:t>manifestar</a:t>
            </a:r>
            <a:r>
              <a:rPr lang="en-US" sz="3200" dirty="0">
                <a:solidFill>
                  <a:srgbClr val="002060"/>
                </a:solidFill>
              </a:rPr>
              <a:t> o </a:t>
            </a:r>
            <a:r>
              <a:rPr lang="en-US" sz="3200" dirty="0" err="1">
                <a:solidFill>
                  <a:srgbClr val="002060"/>
                </a:solidFill>
              </a:rPr>
              <a:t>Supremo</a:t>
            </a:r>
            <a:r>
              <a:rPr lang="en-US" sz="3200" dirty="0">
                <a:solidFill>
                  <a:srgbClr val="002060"/>
                </a:solidFill>
              </a:rPr>
              <a:t> Pastor, </a:t>
            </a:r>
            <a:r>
              <a:rPr lang="en-US" sz="3200" dirty="0" err="1">
                <a:solidFill>
                  <a:srgbClr val="002060"/>
                </a:solidFill>
              </a:rPr>
              <a:t>vocês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receberão</a:t>
            </a:r>
            <a:r>
              <a:rPr lang="en-US" sz="3200" dirty="0">
                <a:solidFill>
                  <a:srgbClr val="002060"/>
                </a:solidFill>
              </a:rPr>
              <a:t> a </a:t>
            </a:r>
            <a:r>
              <a:rPr lang="en-US" sz="3200" dirty="0" err="1">
                <a:solidFill>
                  <a:srgbClr val="002060"/>
                </a:solidFill>
              </a:rPr>
              <a:t>imperecível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coroa</a:t>
            </a:r>
            <a:r>
              <a:rPr lang="en-US" sz="3200" dirty="0">
                <a:solidFill>
                  <a:srgbClr val="002060"/>
                </a:solidFill>
              </a:rPr>
              <a:t> da </a:t>
            </a:r>
            <a:r>
              <a:rPr lang="en-US" sz="3200" dirty="0" err="1">
                <a:solidFill>
                  <a:srgbClr val="002060"/>
                </a:solidFill>
              </a:rPr>
              <a:t>glória</a:t>
            </a:r>
            <a:r>
              <a:rPr lang="en-US" sz="3200" dirty="0">
                <a:solidFill>
                  <a:srgbClr val="002060"/>
                </a:solidFill>
              </a:rPr>
              <a:t>.”</a:t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1 Pedro 5:2-4</a:t>
            </a:r>
            <a:endParaRPr lang="en-US" sz="32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5596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INA POVOS: O Discipulado como método missionário">
            <a:extLst>
              <a:ext uri="{FF2B5EF4-FFF2-40B4-BE49-F238E27FC236}">
                <a16:creationId xmlns:a16="http://schemas.microsoft.com/office/drawing/2014/main" id="{E16D3BD4-E14D-6669-756F-4843B61E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75" y="2171720"/>
            <a:ext cx="5364925" cy="302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156727F-285F-DF46-ACE1-805345E6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chemeClr val="accent2"/>
                </a:solidFill>
                <a:latin typeface="Arial Rounded MT Bold" panose="020F0704030504030204" pitchFamily="34" charset="77"/>
              </a:rPr>
              <a:t>ASPECTOS DO PASTOREIO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C482D9-FA69-5547-AA7D-1A4A9187BF78}"/>
              </a:ext>
            </a:extLst>
          </p:cNvPr>
          <p:cNvSpPr txBox="1">
            <a:spLocks/>
          </p:cNvSpPr>
          <p:nvPr/>
        </p:nvSpPr>
        <p:spPr>
          <a:xfrm>
            <a:off x="424543" y="2103437"/>
            <a:ext cx="5364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7200" dirty="0">
                <a:solidFill>
                  <a:srgbClr val="002060"/>
                </a:solidFill>
              </a:rPr>
              <a:t>- Pessoal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21EB945-267F-4848-A8D5-4398ABC095F4}"/>
              </a:ext>
            </a:extLst>
          </p:cNvPr>
          <p:cNvSpPr txBox="1">
            <a:spLocks/>
          </p:cNvSpPr>
          <p:nvPr/>
        </p:nvSpPr>
        <p:spPr>
          <a:xfrm>
            <a:off x="424543" y="4339400"/>
            <a:ext cx="5364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7200" dirty="0">
                <a:solidFill>
                  <a:srgbClr val="002060"/>
                </a:solidFill>
              </a:rPr>
              <a:t>- Comunidade</a:t>
            </a:r>
          </a:p>
        </p:txBody>
      </p:sp>
    </p:spTree>
    <p:extLst>
      <p:ext uri="{BB962C8B-B14F-4D97-AF65-F5344CB8AC3E}">
        <p14:creationId xmlns:p14="http://schemas.microsoft.com/office/powerpoint/2010/main" val="194656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Discipulado Um a Um - Pregações e Estudos Bíblicos">
            <a:extLst>
              <a:ext uri="{FF2B5EF4-FFF2-40B4-BE49-F238E27FC236}">
                <a16:creationId xmlns:a16="http://schemas.microsoft.com/office/drawing/2014/main" id="{2AEF0045-8158-15C1-6685-7D707E81A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FC482D9-FA69-5547-AA7D-1A4A9187BF78}"/>
              </a:ext>
            </a:extLst>
          </p:cNvPr>
          <p:cNvSpPr txBox="1">
            <a:spLocks/>
          </p:cNvSpPr>
          <p:nvPr/>
        </p:nvSpPr>
        <p:spPr>
          <a:xfrm>
            <a:off x="1642754" y="4286992"/>
            <a:ext cx="9144000" cy="17903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11500" dirty="0">
                <a:solidFill>
                  <a:srgbClr val="FFFFFF"/>
                </a:solidFill>
              </a:rPr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2637867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Grupo ou equipe no discipulado?">
            <a:extLst>
              <a:ext uri="{FF2B5EF4-FFF2-40B4-BE49-F238E27FC236}">
                <a16:creationId xmlns:a16="http://schemas.microsoft.com/office/drawing/2014/main" id="{47051F0D-88F7-4A14-7669-F4138C93C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5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21EB945-267F-4848-A8D5-4398ABC095F4}"/>
              </a:ext>
            </a:extLst>
          </p:cNvPr>
          <p:cNvSpPr txBox="1">
            <a:spLocks/>
          </p:cNvSpPr>
          <p:nvPr/>
        </p:nvSpPr>
        <p:spPr>
          <a:xfrm>
            <a:off x="1524000" y="3752603"/>
            <a:ext cx="9144000" cy="1564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11500" dirty="0" err="1">
                <a:solidFill>
                  <a:srgbClr val="FFFFFF"/>
                </a:solidFill>
              </a:rPr>
              <a:t>Comunidade</a:t>
            </a:r>
            <a:endParaRPr lang="en-US" sz="1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77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679C5C1-3AF5-9B44-A99D-38EA5FF09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31337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6C9C87-3921-DC4E-8073-34E970FF5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2237" y="1971675"/>
            <a:ext cx="5118080" cy="2224087"/>
          </a:xfrm>
        </p:spPr>
        <p:txBody>
          <a:bodyPr>
            <a:noAutofit/>
          </a:bodyPr>
          <a:lstStyle/>
          <a:p>
            <a:r>
              <a:rPr lang="pt-BR" sz="7200" dirty="0"/>
              <a:t>ELEMENTOS PRÁTICOS</a:t>
            </a:r>
          </a:p>
        </p:txBody>
      </p:sp>
    </p:spTree>
    <p:extLst>
      <p:ext uri="{BB962C8B-B14F-4D97-AF65-F5344CB8AC3E}">
        <p14:creationId xmlns:p14="http://schemas.microsoft.com/office/powerpoint/2010/main" val="11635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332D467E-D224-D14A-81FF-FAD9688E15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1748" b="20499"/>
          <a:stretch/>
        </p:blipFill>
        <p:spPr>
          <a:xfrm>
            <a:off x="8007861" y="1"/>
            <a:ext cx="4184139" cy="4247004"/>
          </a:xfrm>
          <a:custGeom>
            <a:avLst/>
            <a:gdLst>
              <a:gd name="connsiteX0" fmla="*/ 807468 w 4184139"/>
              <a:gd name="connsiteY0" fmla="*/ 0 h 4247004"/>
              <a:gd name="connsiteX1" fmla="*/ 4068803 w 4184139"/>
              <a:gd name="connsiteY1" fmla="*/ 0 h 4247004"/>
              <a:gd name="connsiteX2" fmla="*/ 4162158 w 4184139"/>
              <a:gd name="connsiteY2" fmla="*/ 84846 h 4247004"/>
              <a:gd name="connsiteX3" fmla="*/ 4184139 w 4184139"/>
              <a:gd name="connsiteY3" fmla="*/ 109032 h 4247004"/>
              <a:gd name="connsiteX4" fmla="*/ 4184139 w 4184139"/>
              <a:gd name="connsiteY4" fmla="*/ 3508705 h 4247004"/>
              <a:gd name="connsiteX5" fmla="*/ 4162158 w 4184139"/>
              <a:gd name="connsiteY5" fmla="*/ 3532891 h 4247004"/>
              <a:gd name="connsiteX6" fmla="*/ 2438135 w 4184139"/>
              <a:gd name="connsiteY6" fmla="*/ 4247004 h 4247004"/>
              <a:gd name="connsiteX7" fmla="*/ 0 w 4184139"/>
              <a:gd name="connsiteY7" fmla="*/ 1808869 h 4247004"/>
              <a:gd name="connsiteX8" fmla="*/ 714113 w 4184139"/>
              <a:gd name="connsiteY8" fmla="*/ 84846 h 424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3C77CA2-EFA9-CB48-91B4-0969F2AC6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895" r="6896" b="1"/>
          <a:stretch/>
        </p:blipFill>
        <p:spPr>
          <a:xfrm>
            <a:off x="3834182" y="1"/>
            <a:ext cx="4215670" cy="3381796"/>
          </a:xfrm>
          <a:custGeom>
            <a:avLst/>
            <a:gdLst>
              <a:gd name="connsiteX0" fmla="*/ 431362 w 4215670"/>
              <a:gd name="connsiteY0" fmla="*/ 0 h 3381796"/>
              <a:gd name="connsiteX1" fmla="*/ 3784309 w 4215670"/>
              <a:gd name="connsiteY1" fmla="*/ 0 h 3381796"/>
              <a:gd name="connsiteX2" fmla="*/ 3855685 w 4215670"/>
              <a:gd name="connsiteY2" fmla="*/ 95451 h 3381796"/>
              <a:gd name="connsiteX3" fmla="*/ 4215670 w 4215670"/>
              <a:gd name="connsiteY3" fmla="*/ 1273961 h 3381796"/>
              <a:gd name="connsiteX4" fmla="*/ 2107836 w 4215670"/>
              <a:gd name="connsiteY4" fmla="*/ 3381796 h 3381796"/>
              <a:gd name="connsiteX5" fmla="*/ 0 w 4215670"/>
              <a:gd name="connsiteY5" fmla="*/ 1273961 h 3381796"/>
              <a:gd name="connsiteX6" fmla="*/ 359986 w 4215670"/>
              <a:gd name="connsiteY6" fmla="*/ 95451 h 338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3F31DDD-8972-214E-96DF-452518A6CC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3816" b="25066"/>
          <a:stretch/>
        </p:blipFill>
        <p:spPr>
          <a:xfrm>
            <a:off x="1" y="1337091"/>
            <a:ext cx="5190767" cy="5530385"/>
          </a:xfrm>
          <a:custGeom>
            <a:avLst/>
            <a:gdLst>
              <a:gd name="connsiteX0" fmla="*/ 1986067 w 5190767"/>
              <a:gd name="connsiteY0" fmla="*/ 0 h 5530385"/>
              <a:gd name="connsiteX1" fmla="*/ 5190767 w 5190767"/>
              <a:gd name="connsiteY1" fmla="*/ 3204701 h 5530385"/>
              <a:gd name="connsiteX2" fmla="*/ 4252132 w 5190767"/>
              <a:gd name="connsiteY2" fmla="*/ 5470767 h 5530385"/>
              <a:gd name="connsiteX3" fmla="*/ 4186536 w 5190767"/>
              <a:gd name="connsiteY3" fmla="*/ 5530385 h 5530385"/>
              <a:gd name="connsiteX4" fmla="*/ 0 w 5190767"/>
              <a:gd name="connsiteY4" fmla="*/ 5530385 h 5530385"/>
              <a:gd name="connsiteX5" fmla="*/ 0 w 5190767"/>
              <a:gd name="connsiteY5" fmla="*/ 692598 h 5530385"/>
              <a:gd name="connsiteX6" fmla="*/ 194287 w 5190767"/>
              <a:gd name="connsiteY6" fmla="*/ 547313 h 5530385"/>
              <a:gd name="connsiteX7" fmla="*/ 1986067 w 5190767"/>
              <a:gd name="connsiteY7" fmla="*/ 0 h 553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03FC70-67D9-49EF-983C-3853BF2B4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34DC7B8-5857-6340-9D1E-48348C3D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513" y="5415149"/>
            <a:ext cx="6757060" cy="7600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8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CONHECER OS DISCIPULOS</a:t>
            </a:r>
          </a:p>
        </p:txBody>
      </p:sp>
    </p:spTree>
    <p:extLst>
      <p:ext uri="{BB962C8B-B14F-4D97-AF65-F5344CB8AC3E}">
        <p14:creationId xmlns:p14="http://schemas.microsoft.com/office/powerpoint/2010/main" val="2409597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Resultado de imagem para roda da vida coaching">
            <a:extLst>
              <a:ext uri="{FF2B5EF4-FFF2-40B4-BE49-F238E27FC236}">
                <a16:creationId xmlns:a16="http://schemas.microsoft.com/office/drawing/2014/main" id="{1C705068-4FB1-E745-8536-60F1C3EEBA7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8963" y="480060"/>
            <a:ext cx="5886450" cy="5897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54395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{A4753B6B-C65B-674A-90DF-A0BA556BF26E}tf10001070</Template>
  <TotalTime>1101</TotalTime>
  <Words>181</Words>
  <Application>Microsoft Macintosh PowerPoint</Application>
  <PresentationFormat>Widescreen</PresentationFormat>
  <Paragraphs>27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Hiragino Kaku Gothic Std W8</vt:lpstr>
      <vt:lpstr>Arial</vt:lpstr>
      <vt:lpstr>Arial Rounded MT Bold</vt:lpstr>
      <vt:lpstr>Calibri</vt:lpstr>
      <vt:lpstr>Calibri Light</vt:lpstr>
      <vt:lpstr>Tema do Office</vt:lpstr>
      <vt:lpstr>A PRÁTICA DO PASTOREIO</vt:lpstr>
      <vt:lpstr>Apresentação do PowerPoint</vt:lpstr>
      <vt:lpstr>A FUNÇÃO DO LÍDER É ESSENCIALMENTE PASTORAL</vt:lpstr>
      <vt:lpstr>ASPECTOS DO PASTOREIO</vt:lpstr>
      <vt:lpstr>Apresentação do PowerPoint</vt:lpstr>
      <vt:lpstr>Apresentação do PowerPoint</vt:lpstr>
      <vt:lpstr>ELEMENTOS PRÁTICOS</vt:lpstr>
      <vt:lpstr>CONHECER OS DISCIPULOS</vt:lpstr>
      <vt:lpstr>Apresentação do PowerPoint</vt:lpstr>
      <vt:lpstr>CRESCIMENTO INTEGRAL DO DISCIPULO</vt:lpstr>
      <vt:lpstr>VIDA DEVOCIONAL</vt:lpstr>
      <vt:lpstr>FINANÇAS</vt:lpstr>
      <vt:lpstr>FAMILIA</vt:lpstr>
      <vt:lpstr>FILHOS</vt:lpstr>
      <vt:lpstr>CRONOGRAMA PESSOAL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HDL</dc:title>
  <dc:creator>UCOB - Manoel Teixeira</dc:creator>
  <cp:lastModifiedBy>UCOB - ALM - Manoel Teixeira</cp:lastModifiedBy>
  <cp:revision>7</cp:revision>
  <dcterms:created xsi:type="dcterms:W3CDTF">2019-10-19T18:03:00Z</dcterms:created>
  <dcterms:modified xsi:type="dcterms:W3CDTF">2023-06-20T00:24:12Z</dcterms:modified>
</cp:coreProperties>
</file>