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5473080"/>
            <a:ext cx="90716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5473080"/>
            <a:ext cx="90716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5473080"/>
            <a:ext cx="90716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504000" y="5473080"/>
            <a:ext cx="90716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5473080"/>
            <a:ext cx="90716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504000" y="5473080"/>
            <a:ext cx="9071640" cy="456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50400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30816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792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816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 sz="1400"/>
              <a:t>&lt;data/hora&gt;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pt-BR" sz="1400"/>
              <a:t>&lt;rodapé&gt;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59C02044-348F-41D8-AD6B-013C3D64FFCA}" type="slidenum">
              <a:rPr lang="pt-BR" sz="1400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8280000" cy="1080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Clique para editar o formato do texto do título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900000" y="198000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7.º Nível da estrutura de tópicos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&lt;data/hora&gt;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&lt;rodapé&gt;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368DFE90-B796-4D83-9AEE-C03F915DAED3}" type="slidenum">
              <a:rPr lang="en-US" sz="1400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504000" y="5375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 sz="1400"/>
              <a:t>&lt;data/hora&gt;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pt-BR" sz="1400"/>
              <a:t>&lt;rodapé&gt;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5688826E-A77A-45B0-ADB5-8B1DB3CB5C1C}" type="slidenum">
              <a:rPr lang="pt-BR" sz="1400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 sz="1400"/>
              <a:t>&lt;data/hora&gt;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pt-BR" sz="1400"/>
              <a:t>&lt;rodapé&gt;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6C3DFDC9-F0A2-4E63-ACAE-3CF83C6DB09E}" type="slidenum">
              <a:rPr lang="pt-BR" sz="1400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504000" y="5375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 sz="1400"/>
              <a:t>&lt;data/hora&gt;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pt-BR" sz="1400"/>
              <a:t>&lt;rodapé&gt;</a:t>
            </a:r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2D4502A9-F20D-4383-ADAB-F193F7589F39}" type="slidenum">
              <a:rPr lang="pt-BR" sz="1400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20000" y="553320"/>
            <a:ext cx="8640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900000" y="198504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dt"/>
          </p:nvPr>
        </p:nvSpPr>
        <p:spPr>
          <a:xfrm>
            <a:off x="612000" y="6455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 sz="1400"/>
              <a:t>&lt;data/hora&gt;</a:t>
            </a:r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ftr"/>
          </p:nvPr>
        </p:nvSpPr>
        <p:spPr>
          <a:xfrm>
            <a:off x="3447360" y="6455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pt-BR" sz="1400"/>
              <a:t>&lt;rodapé&gt;</a:t>
            </a:r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sldNum"/>
          </p:nvPr>
        </p:nvSpPr>
        <p:spPr>
          <a:xfrm>
            <a:off x="7083360" y="6455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513E1195-8656-4A39-AAB8-BBDFC1D87095}" type="slidenum">
              <a:rPr lang="pt-BR" sz="1400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Uma comparação entre uma Igreja Simples x Igreja Complexa</a:t>
            </a:r>
            <a:endParaRPr/>
          </a:p>
        </p:txBody>
      </p:sp>
      <p:pic>
        <p:nvPicPr>
          <p:cNvPr descr="" id="22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40000" y="324000"/>
            <a:ext cx="3532320" cy="562752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41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Eleição de Oficiais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Melhor equipe possível;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Pressuposição: “quanto melhor, maior impacto”;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Desunião;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Choque de filosofia de trabalho, por mais que haja unidade teológica.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Primeiramente comprometidos com o processo de discipulado;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Convicção na importância do processo e liberdade e criatividade ao implementá-lo;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43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Anúncio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Muitos anúncios;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Múltiplas opções de atividades.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Breve;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Basicamente atividades relacionadas com etapas do discipulado.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25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r>
                        <a:rPr b="1" lang="pt-BR"/>
                        <a:t>Características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Sólida reputação na comunidade;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Equipe talentosa e carismática; </a:t>
                      </a:r>
                      <a:endParaRPr/>
                    </a:p>
                    <a:p>
                      <a:r>
                        <a:rPr lang="pt-BR"/>
                        <a:t>Movido a grandes eventos, como Programa de Natal;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“</a:t>
                      </a:r>
                      <a:r>
                        <a:rPr lang="pt-BR"/>
                        <a:t>Estabilização” dos números nos últimos 5 anos;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Poucos membros experimentam crescimento em Cristo;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Mudança de oficiais sem grandes tumultos;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Há certo incômodo com a situação de marasmo, sem, no entanto, haver ruptura.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Igreja ainda desconhecida;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Equipe desconhecida;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Crescimento acelerado nos últimos anos;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As pessoas experimentam Cristo e têm permanecido na igreja;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Os membros estão engajados em diversos ministérios.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27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r>
                        <a:rPr b="1" lang="pt-BR"/>
                        <a:t>Declaração de propósitos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Variadas, longas e confusas;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Cada departamento tem a sua;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O foco da igreja é nebuloso.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Há apenas uma declaração de propósito – clara e concisa: “Amar a Deus, amar ao próximo e servir ao mundo”;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É reforçada sistematicamente.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29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Pastor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Frustração implícita, apesar do esforço de manter controle emocional;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Cansado das atividades da igreja;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Percepção de que a igreja segue direções divergentes;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Medo de esfriar entusiasmo isolado ao interferir;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Não sabe COMO a igreja pode alcançar O QUE Deus pede dela.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Ministério consistente com o propósito;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O propósito é o próprio processo de discipulado;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Sonho biblicamente original: fazer discípulos.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31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Liderança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Não internalizou a declaração de propósitos da igreja;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Não está unida num propósito único;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Não sabe como é o processo de discipulado de sua igreja – ocorre mais por acidente.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Internalizou o propósito da igreja;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Freqüentemente relembrado;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Compromisso com a simplicidade do processo de discipulado.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33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Programações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Muitas atividades e cultos múltiplos: 8 grandes programas semanalmente;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Competição entre departamentos;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Não há um claro ponto inicial do discipulado;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Falta de conexão entre programas; A programação é um fim em si mesmo;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Grandes eventos que consomem tempo e energia;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Importância na tradição.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Programa como instrumento de crescimento no discipulado; 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Apenas 3  grandes programas semanais: Culto semanal: ajudar a “amar a Deus”;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Pequeno Grupo: ajudar a “amar o próximo”;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Ministérios: ajudar a “servir ao mundo”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35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Definição de calendário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endParaRPr/>
                    </a:p>
                    <a:p>
                      <a:r>
                        <a:rPr lang="pt-BR"/>
                        <a:t>Maior parte do tempo disputando datas.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endParaRPr/>
                    </a:p>
                    <a:p>
                      <a:r>
                        <a:rPr lang="pt-BR"/>
                        <a:t>Maior parte do tempo discutindo a programação semanal – se ela está cumprindo seu propósito no processo de discipulado.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37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Medição de Números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endParaRPr/>
                    </a:p>
                    <a:p>
                      <a:r>
                        <a:rPr lang="pt-BR"/>
                        <a:t>Número de presentes em cada programa;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Visão vertical – visão isolada.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endParaRPr/>
                    </a:p>
                    <a:p>
                      <a:r>
                        <a:rPr lang="pt-BR"/>
                        <a:t>Número de membros que estão em cada estágio de crescimento no discipulado; 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Visão horizontal – visão colateral.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Igreja Simples</a:t>
            </a:r>
            <a:endParaRPr/>
          </a:p>
        </p:txBody>
      </p:sp>
      <p:graphicFrame>
        <p:nvGraphicFramePr>
          <p:cNvPr id="239" name="Table 2"/>
          <p:cNvGraphicFramePr/>
          <p:nvPr/>
        </p:nvGraphicFramePr>
        <p:xfrm>
          <a:off x="198720" y="468720"/>
          <a:ext cx="9808920" cy="5434920"/>
        </p:xfrm>
        <a:graphic>
          <a:graphicData uri="http://schemas.openxmlformats.org/drawingml/2006/table">
            <a:tbl>
              <a:tblPr/>
              <a:tblGrid>
                <a:gridCol w="2189160"/>
                <a:gridCol w="3808800"/>
                <a:gridCol w="3811320"/>
              </a:tblGrid>
              <a:tr h="489960">
                <a:tc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Complexa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pPr algn="ctr"/>
                      <a:r>
                        <a:rPr b="1" lang="pt-BR"/>
                        <a:t>Igreja Simples</a:t>
                      </a:r>
                      <a:endParaRPr/>
                    </a:p>
                  </a:txBody>
                  <a:tcPr/>
                </a:tc>
              </a:tr>
              <a:tr h="4945320">
                <a:tc>
                  <a:txBody>
                    <a:bodyPr bIns="46800" lIns="90000" rIns="90000" tIns="46800" wrap="none"/>
                    <a:p>
                      <a:pPr algn="ctr"/>
                      <a:endParaRPr/>
                    </a:p>
                    <a:p>
                      <a:pPr algn="ctr"/>
                      <a:r>
                        <a:rPr b="1" lang="pt-BR"/>
                        <a:t>Novas Idéias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Cria-se uma nova atividade;</a:t>
                      </a:r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Nova programação.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pt-BR"/>
                        <a:t>Insere-se na programação existente;</a:t>
                      </a:r>
                      <a:endParaRPr/>
                    </a:p>
                    <a:p>
                      <a:endParaRPr/>
                    </a:p>
                    <a:p>
                      <a:r>
                        <a:rPr lang="pt-BR"/>
                        <a:t>Nova oportunidade.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